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1703" r:id="rId5"/>
    <p:sldId id="1704" r:id="rId6"/>
    <p:sldId id="1732" r:id="rId7"/>
    <p:sldId id="1705" r:id="rId8"/>
    <p:sldId id="1707" r:id="rId9"/>
    <p:sldId id="1733" r:id="rId10"/>
    <p:sldId id="1734" r:id="rId11"/>
    <p:sldId id="1735" r:id="rId12"/>
    <p:sldId id="1736" r:id="rId13"/>
    <p:sldId id="1706" r:id="rId14"/>
    <p:sldId id="1708" r:id="rId15"/>
    <p:sldId id="1709" r:id="rId16"/>
    <p:sldId id="1710" r:id="rId17"/>
    <p:sldId id="1737" r:id="rId18"/>
    <p:sldId id="1713" r:id="rId19"/>
    <p:sldId id="1738" r:id="rId20"/>
    <p:sldId id="1714" r:id="rId21"/>
    <p:sldId id="1715" r:id="rId22"/>
    <p:sldId id="1739" r:id="rId23"/>
    <p:sldId id="1740" r:id="rId24"/>
    <p:sldId id="1741" r:id="rId25"/>
    <p:sldId id="1744" r:id="rId26"/>
    <p:sldId id="1711" r:id="rId27"/>
    <p:sldId id="1716" r:id="rId28"/>
    <p:sldId id="1712" r:id="rId29"/>
    <p:sldId id="1717" r:id="rId30"/>
    <p:sldId id="1718" r:id="rId31"/>
    <p:sldId id="1746" r:id="rId32"/>
    <p:sldId id="1748" r:id="rId33"/>
    <p:sldId id="1742" r:id="rId34"/>
    <p:sldId id="1743" r:id="rId35"/>
    <p:sldId id="1747" r:id="rId36"/>
    <p:sldId id="1719" r:id="rId37"/>
    <p:sldId id="1720" r:id="rId38"/>
    <p:sldId id="1721" r:id="rId39"/>
    <p:sldId id="1723" r:id="rId40"/>
    <p:sldId id="1751" r:id="rId41"/>
    <p:sldId id="1722" r:id="rId42"/>
    <p:sldId id="1759" r:id="rId43"/>
    <p:sldId id="1729" r:id="rId44"/>
    <p:sldId id="1750" r:id="rId45"/>
    <p:sldId id="1725" r:id="rId46"/>
    <p:sldId id="1752" r:id="rId47"/>
    <p:sldId id="1753" r:id="rId48"/>
    <p:sldId id="1755" r:id="rId49"/>
    <p:sldId id="1726" r:id="rId50"/>
    <p:sldId id="1727" r:id="rId51"/>
    <p:sldId id="1756" r:id="rId52"/>
    <p:sldId id="1757" r:id="rId53"/>
    <p:sldId id="1728" r:id="rId54"/>
    <p:sldId id="1758" r:id="rId55"/>
    <p:sldId id="1731" r:id="rId56"/>
    <p:sldId id="275" r:id="rId57"/>
    <p:sldId id="276" r:id="rId58"/>
    <p:sldId id="277"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 Chen" initials="J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D9D9D9"/>
    <a:srgbClr val="A5D4DA"/>
    <a:srgbClr val="8BBEAB"/>
    <a:srgbClr val="84BEB8"/>
    <a:srgbClr val="98D1B9"/>
    <a:srgbClr val="88AFB6"/>
    <a:srgbClr val="A3BA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8"/>
    <p:restoredTop sz="87559"/>
  </p:normalViewPr>
  <p:slideViewPr>
    <p:cSldViewPr snapToGrid="0" snapToObjects="1">
      <p:cViewPr varScale="1">
        <p:scale>
          <a:sx n="96" d="100"/>
          <a:sy n="96" d="100"/>
        </p:scale>
        <p:origin x="2064" y="160"/>
      </p:cViewPr>
      <p:guideLst/>
    </p:cSldViewPr>
  </p:slideViewPr>
  <p:outlineViewPr>
    <p:cViewPr>
      <p:scale>
        <a:sx n="33" d="100"/>
        <a:sy n="33" d="100"/>
      </p:scale>
      <p:origin x="0" y="0"/>
    </p:cViewPr>
  </p:outlineViewPr>
  <p:notesTextViewPr>
    <p:cViewPr>
      <p:scale>
        <a:sx n="1" d="1"/>
        <a:sy n="1" d="1"/>
      </p:scale>
      <p:origin x="0" y="-448"/>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commentAuthors" Target="commentAuthors.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2729E70-4B2A-324A-AB0E-72390A916D9D}" type="doc">
      <dgm:prSet loTypeId="urn:microsoft.com/office/officeart/2008/layout/HorizontalMultiLevelHierarchy" loCatId="" qsTypeId="urn:microsoft.com/office/officeart/2005/8/quickstyle/simple3" qsCatId="simple" csTypeId="urn:microsoft.com/office/officeart/2005/8/colors/colorful5" csCatId="colorful" phldr="1"/>
      <dgm:spPr/>
      <dgm:t>
        <a:bodyPr/>
        <a:lstStyle/>
        <a:p>
          <a:endParaRPr lang="en-US"/>
        </a:p>
      </dgm:t>
    </dgm:pt>
    <dgm:pt modelId="{28BCE89A-34EA-5C40-954E-B75BD685237B}">
      <dgm:prSet phldrT="[Text]"/>
      <dgm:spPr/>
      <dgm:t>
        <a:bodyPr/>
        <a:lstStyle/>
        <a:p>
          <a:r>
            <a:rPr lang="en-US" dirty="0"/>
            <a:t>The human genome and variation</a:t>
          </a:r>
        </a:p>
      </dgm:t>
    </dgm:pt>
    <dgm:pt modelId="{0EF7E4DF-1EE8-0340-9904-B5C9B645994E}" cxnId="{AD3082A6-4F44-2945-AA13-0C7717E75E03}" type="parTrans">
      <dgm:prSet/>
      <dgm:spPr/>
      <dgm:t>
        <a:bodyPr/>
        <a:lstStyle/>
        <a:p>
          <a:endParaRPr lang="en-US"/>
        </a:p>
      </dgm:t>
    </dgm:pt>
    <dgm:pt modelId="{672ECDF2-2E3F-6B4D-B6EF-6E8A0C868BAD}" cxnId="{AD3082A6-4F44-2945-AA13-0C7717E75E03}" type="sibTrans">
      <dgm:prSet/>
      <dgm:spPr/>
      <dgm:t>
        <a:bodyPr/>
        <a:lstStyle/>
        <a:p>
          <a:endParaRPr lang="en-US"/>
        </a:p>
      </dgm:t>
    </dgm:pt>
    <dgm:pt modelId="{0CACB0EB-6B35-3341-A711-42118EDF121F}">
      <dgm:prSet phldrT="[Text]"/>
      <dgm:spPr/>
      <dgm:t>
        <a:bodyPr/>
        <a:lstStyle/>
        <a:p>
          <a:r>
            <a:rPr lang="en-US" dirty="0"/>
            <a:t>The basics of the human genome</a:t>
          </a:r>
        </a:p>
      </dgm:t>
    </dgm:pt>
    <dgm:pt modelId="{1460712C-0EAA-3E4B-A757-6A673ED87AD4}" cxnId="{401C1679-B1E7-A644-AEA4-D1A839E5CBF6}" type="parTrans">
      <dgm:prSet/>
      <dgm:spPr/>
      <dgm:t>
        <a:bodyPr/>
        <a:lstStyle/>
        <a:p>
          <a:endParaRPr lang="en-US"/>
        </a:p>
      </dgm:t>
    </dgm:pt>
    <dgm:pt modelId="{4DAEE9BE-6657-EE41-BE7D-D5256D3757B0}" cxnId="{401C1679-B1E7-A644-AEA4-D1A839E5CBF6}" type="sibTrans">
      <dgm:prSet/>
      <dgm:spPr/>
      <dgm:t>
        <a:bodyPr/>
        <a:lstStyle/>
        <a:p>
          <a:endParaRPr lang="en-US"/>
        </a:p>
      </dgm:t>
    </dgm:pt>
    <dgm:pt modelId="{B4BBC805-1C3C-1340-A6B3-48567B1F5619}">
      <dgm:prSet phldrT="[Text]"/>
      <dgm:spPr/>
      <dgm:t>
        <a:bodyPr/>
        <a:lstStyle/>
        <a:p>
          <a:r>
            <a:rPr lang="en-US" dirty="0"/>
            <a:t>Identification of genomic variants</a:t>
          </a:r>
        </a:p>
      </dgm:t>
    </dgm:pt>
    <dgm:pt modelId="{B20EA177-A22F-2841-B4E8-9B693941E2AA}" cxnId="{64A987FC-5120-B84B-A212-5FCB26F6B239}" type="parTrans">
      <dgm:prSet/>
      <dgm:spPr/>
      <dgm:t>
        <a:bodyPr/>
        <a:lstStyle/>
        <a:p>
          <a:endParaRPr lang="en-US"/>
        </a:p>
      </dgm:t>
    </dgm:pt>
    <dgm:pt modelId="{4E5BF7BC-7C66-E242-9F0D-804266EF858C}" cxnId="{64A987FC-5120-B84B-A212-5FCB26F6B239}" type="sibTrans">
      <dgm:prSet/>
      <dgm:spPr/>
      <dgm:t>
        <a:bodyPr/>
        <a:lstStyle/>
        <a:p>
          <a:endParaRPr lang="en-US"/>
        </a:p>
      </dgm:t>
    </dgm:pt>
    <dgm:pt modelId="{769A7B27-6612-A746-BCBF-88F31BA27D13}">
      <dgm:prSet phldrT="[Text]"/>
      <dgm:spPr/>
      <dgm:t>
        <a:bodyPr/>
        <a:lstStyle/>
        <a:p>
          <a:r>
            <a:rPr lang="en-US" dirty="0"/>
            <a:t>Interpretation of genome variants</a:t>
          </a:r>
        </a:p>
      </dgm:t>
    </dgm:pt>
    <dgm:pt modelId="{F38384F9-484C-D944-8FBF-BEE7B6D92A54}" cxnId="{0377AEF4-E1CC-4B48-8B6D-F8522F124065}" type="parTrans">
      <dgm:prSet/>
      <dgm:spPr/>
      <dgm:t>
        <a:bodyPr/>
        <a:lstStyle/>
        <a:p>
          <a:endParaRPr lang="en-US"/>
        </a:p>
      </dgm:t>
    </dgm:pt>
    <dgm:pt modelId="{2BC9D1BB-5175-C54B-8118-9406A7134365}" cxnId="{0377AEF4-E1CC-4B48-8B6D-F8522F124065}" type="sibTrans">
      <dgm:prSet/>
      <dgm:spPr/>
      <dgm:t>
        <a:bodyPr/>
        <a:lstStyle/>
        <a:p>
          <a:endParaRPr lang="en-US"/>
        </a:p>
      </dgm:t>
    </dgm:pt>
    <dgm:pt modelId="{60E37259-8522-D541-8B31-C50E4329FDA0}" type="pres">
      <dgm:prSet presAssocID="{52729E70-4B2A-324A-AB0E-72390A916D9D}" presName="Name0" presStyleCnt="0">
        <dgm:presLayoutVars>
          <dgm:chPref val="1"/>
          <dgm:dir/>
          <dgm:animOne val="branch"/>
          <dgm:animLvl val="lvl"/>
          <dgm:resizeHandles val="exact"/>
        </dgm:presLayoutVars>
      </dgm:prSet>
      <dgm:spPr/>
    </dgm:pt>
    <dgm:pt modelId="{130C49D7-0E93-014F-A7C5-D7FA3F580090}" type="pres">
      <dgm:prSet presAssocID="{28BCE89A-34EA-5C40-954E-B75BD685237B}" presName="root1" presStyleCnt="0"/>
      <dgm:spPr/>
    </dgm:pt>
    <dgm:pt modelId="{76235A0B-438A-E942-8062-14647605D561}" type="pres">
      <dgm:prSet presAssocID="{28BCE89A-34EA-5C40-954E-B75BD685237B}" presName="LevelOneTextNode" presStyleLbl="node0" presStyleIdx="0" presStyleCnt="1">
        <dgm:presLayoutVars>
          <dgm:chPref val="3"/>
        </dgm:presLayoutVars>
      </dgm:prSet>
      <dgm:spPr/>
    </dgm:pt>
    <dgm:pt modelId="{675AD468-910A-384B-B840-742F2EEE9B46}" type="pres">
      <dgm:prSet presAssocID="{28BCE89A-34EA-5C40-954E-B75BD685237B}" presName="level2hierChild" presStyleCnt="0"/>
      <dgm:spPr/>
    </dgm:pt>
    <dgm:pt modelId="{AAA1C0CF-E575-8046-AAA0-C20738713924}" type="pres">
      <dgm:prSet presAssocID="{1460712C-0EAA-3E4B-A757-6A673ED87AD4}" presName="conn2-1" presStyleLbl="parChTrans1D2" presStyleIdx="0" presStyleCnt="3"/>
      <dgm:spPr/>
    </dgm:pt>
    <dgm:pt modelId="{5D359CB6-6777-684E-BCBB-153C25E05424}" type="pres">
      <dgm:prSet presAssocID="{1460712C-0EAA-3E4B-A757-6A673ED87AD4}" presName="connTx" presStyleLbl="parChTrans1D2" presStyleIdx="0" presStyleCnt="3"/>
      <dgm:spPr/>
    </dgm:pt>
    <dgm:pt modelId="{8E3E52B4-95D7-B449-868A-47A462996094}" type="pres">
      <dgm:prSet presAssocID="{0CACB0EB-6B35-3341-A711-42118EDF121F}" presName="root2" presStyleCnt="0"/>
      <dgm:spPr/>
    </dgm:pt>
    <dgm:pt modelId="{23130193-11CC-4A42-8233-93C4A8C655E3}" type="pres">
      <dgm:prSet presAssocID="{0CACB0EB-6B35-3341-A711-42118EDF121F}" presName="LevelTwoTextNode" presStyleLbl="node2" presStyleIdx="0" presStyleCnt="3" custScaleX="220088">
        <dgm:presLayoutVars>
          <dgm:chPref val="3"/>
        </dgm:presLayoutVars>
      </dgm:prSet>
      <dgm:spPr/>
    </dgm:pt>
    <dgm:pt modelId="{F2F2FEAB-6FB4-8246-ADF4-F29FFCDD7404}" type="pres">
      <dgm:prSet presAssocID="{0CACB0EB-6B35-3341-A711-42118EDF121F}" presName="level3hierChild" presStyleCnt="0"/>
      <dgm:spPr/>
    </dgm:pt>
    <dgm:pt modelId="{8F02FE90-B3CD-DE49-8CA1-9625474D836E}" type="pres">
      <dgm:prSet presAssocID="{B20EA177-A22F-2841-B4E8-9B693941E2AA}" presName="conn2-1" presStyleLbl="parChTrans1D2" presStyleIdx="1" presStyleCnt="3"/>
      <dgm:spPr/>
    </dgm:pt>
    <dgm:pt modelId="{509F3FB4-8ADA-CC48-A4CA-05296A705F99}" type="pres">
      <dgm:prSet presAssocID="{B20EA177-A22F-2841-B4E8-9B693941E2AA}" presName="connTx" presStyleLbl="parChTrans1D2" presStyleIdx="1" presStyleCnt="3"/>
      <dgm:spPr/>
    </dgm:pt>
    <dgm:pt modelId="{91255C9E-6051-F94D-9B43-8EA316FF104E}" type="pres">
      <dgm:prSet presAssocID="{B4BBC805-1C3C-1340-A6B3-48567B1F5619}" presName="root2" presStyleCnt="0"/>
      <dgm:spPr/>
    </dgm:pt>
    <dgm:pt modelId="{AB271E9A-FB4E-7F4E-9F3D-49EC74EB2A60}" type="pres">
      <dgm:prSet presAssocID="{B4BBC805-1C3C-1340-A6B3-48567B1F5619}" presName="LevelTwoTextNode" presStyleLbl="node2" presStyleIdx="1" presStyleCnt="3" custScaleX="221424">
        <dgm:presLayoutVars>
          <dgm:chPref val="3"/>
        </dgm:presLayoutVars>
      </dgm:prSet>
      <dgm:spPr/>
    </dgm:pt>
    <dgm:pt modelId="{E1BC9B0F-F9EA-394A-B2C3-3F3B5F8DD07F}" type="pres">
      <dgm:prSet presAssocID="{B4BBC805-1C3C-1340-A6B3-48567B1F5619}" presName="level3hierChild" presStyleCnt="0"/>
      <dgm:spPr/>
    </dgm:pt>
    <dgm:pt modelId="{A9615C46-8EA0-EC40-8BC9-974F8D9A5B76}" type="pres">
      <dgm:prSet presAssocID="{F38384F9-484C-D944-8FBF-BEE7B6D92A54}" presName="conn2-1" presStyleLbl="parChTrans1D2" presStyleIdx="2" presStyleCnt="3"/>
      <dgm:spPr/>
    </dgm:pt>
    <dgm:pt modelId="{6670F5FF-CD16-6D4C-80D5-6799E0F67DBD}" type="pres">
      <dgm:prSet presAssocID="{F38384F9-484C-D944-8FBF-BEE7B6D92A54}" presName="connTx" presStyleLbl="parChTrans1D2" presStyleIdx="2" presStyleCnt="3"/>
      <dgm:spPr/>
    </dgm:pt>
    <dgm:pt modelId="{CD52A06C-3094-5349-8914-72FAB1F50EE1}" type="pres">
      <dgm:prSet presAssocID="{769A7B27-6612-A746-BCBF-88F31BA27D13}" presName="root2" presStyleCnt="0"/>
      <dgm:spPr/>
    </dgm:pt>
    <dgm:pt modelId="{FC47AA3B-C87B-4C48-9C53-FAD88DBE6084}" type="pres">
      <dgm:prSet presAssocID="{769A7B27-6612-A746-BCBF-88F31BA27D13}" presName="LevelTwoTextNode" presStyleLbl="node2" presStyleIdx="2" presStyleCnt="3" custScaleX="220691">
        <dgm:presLayoutVars>
          <dgm:chPref val="3"/>
        </dgm:presLayoutVars>
      </dgm:prSet>
      <dgm:spPr/>
    </dgm:pt>
    <dgm:pt modelId="{7BA7D1E4-A1D0-8E40-B6AA-D1195526DE05}" type="pres">
      <dgm:prSet presAssocID="{769A7B27-6612-A746-BCBF-88F31BA27D13}" presName="level3hierChild" presStyleCnt="0"/>
      <dgm:spPr/>
    </dgm:pt>
  </dgm:ptLst>
  <dgm:cxnLst>
    <dgm:cxn modelId="{078B273C-9C27-8240-9AAE-8AE5F99CC138}" type="presOf" srcId="{0CACB0EB-6B35-3341-A711-42118EDF121F}" destId="{23130193-11CC-4A42-8233-93C4A8C655E3}" srcOrd="0" destOrd="0" presId="urn:microsoft.com/office/officeart/2008/layout/HorizontalMultiLevelHierarchy"/>
    <dgm:cxn modelId="{82FE1B53-D903-FF4D-9B28-B242AED50203}" type="presOf" srcId="{F38384F9-484C-D944-8FBF-BEE7B6D92A54}" destId="{6670F5FF-CD16-6D4C-80D5-6799E0F67DBD}" srcOrd="1" destOrd="0" presId="urn:microsoft.com/office/officeart/2008/layout/HorizontalMultiLevelHierarchy"/>
    <dgm:cxn modelId="{26C5FC58-19AC-0A47-9404-7BEDDF034DA4}" type="presOf" srcId="{769A7B27-6612-A746-BCBF-88F31BA27D13}" destId="{FC47AA3B-C87B-4C48-9C53-FAD88DBE6084}" srcOrd="0" destOrd="0" presId="urn:microsoft.com/office/officeart/2008/layout/HorizontalMultiLevelHierarchy"/>
    <dgm:cxn modelId="{AF3B2D60-E4D9-1446-A072-0B854CDE9B56}" type="presOf" srcId="{B20EA177-A22F-2841-B4E8-9B693941E2AA}" destId="{8F02FE90-B3CD-DE49-8CA1-9625474D836E}" srcOrd="0" destOrd="0" presId="urn:microsoft.com/office/officeart/2008/layout/HorizontalMultiLevelHierarchy"/>
    <dgm:cxn modelId="{E89D6D76-BC17-4740-8C0B-BD1FB033AC6D}" type="presOf" srcId="{52729E70-4B2A-324A-AB0E-72390A916D9D}" destId="{60E37259-8522-D541-8B31-C50E4329FDA0}" srcOrd="0" destOrd="0" presId="urn:microsoft.com/office/officeart/2008/layout/HorizontalMultiLevelHierarchy"/>
    <dgm:cxn modelId="{401C1679-B1E7-A644-AEA4-D1A839E5CBF6}" srcId="{28BCE89A-34EA-5C40-954E-B75BD685237B}" destId="{0CACB0EB-6B35-3341-A711-42118EDF121F}" srcOrd="0" destOrd="0" parTransId="{1460712C-0EAA-3E4B-A757-6A673ED87AD4}" sibTransId="{4DAEE9BE-6657-EE41-BE7D-D5256D3757B0}"/>
    <dgm:cxn modelId="{CFD6037A-B135-574A-B24A-5D190F0B6AC4}" type="presOf" srcId="{1460712C-0EAA-3E4B-A757-6A673ED87AD4}" destId="{5D359CB6-6777-684E-BCBB-153C25E05424}" srcOrd="1" destOrd="0" presId="urn:microsoft.com/office/officeart/2008/layout/HorizontalMultiLevelHierarchy"/>
    <dgm:cxn modelId="{F160BC7D-8A6E-9947-9632-2A48C92AE6E1}" type="presOf" srcId="{B4BBC805-1C3C-1340-A6B3-48567B1F5619}" destId="{AB271E9A-FB4E-7F4E-9F3D-49EC74EB2A60}" srcOrd="0" destOrd="0" presId="urn:microsoft.com/office/officeart/2008/layout/HorizontalMultiLevelHierarchy"/>
    <dgm:cxn modelId="{964D6F8D-3E14-4D42-A5E8-67449504BDFD}" type="presOf" srcId="{1460712C-0EAA-3E4B-A757-6A673ED87AD4}" destId="{AAA1C0CF-E575-8046-AAA0-C20738713924}" srcOrd="0" destOrd="0" presId="urn:microsoft.com/office/officeart/2008/layout/HorizontalMultiLevelHierarchy"/>
    <dgm:cxn modelId="{BBBA3A9E-9838-8443-9DEB-ADDB69E07096}" type="presOf" srcId="{B20EA177-A22F-2841-B4E8-9B693941E2AA}" destId="{509F3FB4-8ADA-CC48-A4CA-05296A705F99}" srcOrd="1" destOrd="0" presId="urn:microsoft.com/office/officeart/2008/layout/HorizontalMultiLevelHierarchy"/>
    <dgm:cxn modelId="{AD3082A6-4F44-2945-AA13-0C7717E75E03}" srcId="{52729E70-4B2A-324A-AB0E-72390A916D9D}" destId="{28BCE89A-34EA-5C40-954E-B75BD685237B}" srcOrd="0" destOrd="0" parTransId="{0EF7E4DF-1EE8-0340-9904-B5C9B645994E}" sibTransId="{672ECDF2-2E3F-6B4D-B6EF-6E8A0C868BAD}"/>
    <dgm:cxn modelId="{423A2FE6-6DA8-774D-ACA7-9942EB6667FD}" type="presOf" srcId="{F38384F9-484C-D944-8FBF-BEE7B6D92A54}" destId="{A9615C46-8EA0-EC40-8BC9-974F8D9A5B76}" srcOrd="0" destOrd="0" presId="urn:microsoft.com/office/officeart/2008/layout/HorizontalMultiLevelHierarchy"/>
    <dgm:cxn modelId="{0377AEF4-E1CC-4B48-8B6D-F8522F124065}" srcId="{28BCE89A-34EA-5C40-954E-B75BD685237B}" destId="{769A7B27-6612-A746-BCBF-88F31BA27D13}" srcOrd="2" destOrd="0" parTransId="{F38384F9-484C-D944-8FBF-BEE7B6D92A54}" sibTransId="{2BC9D1BB-5175-C54B-8118-9406A7134365}"/>
    <dgm:cxn modelId="{64A987FC-5120-B84B-A212-5FCB26F6B239}" srcId="{28BCE89A-34EA-5C40-954E-B75BD685237B}" destId="{B4BBC805-1C3C-1340-A6B3-48567B1F5619}" srcOrd="1" destOrd="0" parTransId="{B20EA177-A22F-2841-B4E8-9B693941E2AA}" sibTransId="{4E5BF7BC-7C66-E242-9F0D-804266EF858C}"/>
    <dgm:cxn modelId="{092D37FF-27B9-AA41-A40D-8CC54C4C6349}" type="presOf" srcId="{28BCE89A-34EA-5C40-954E-B75BD685237B}" destId="{76235A0B-438A-E942-8062-14647605D561}" srcOrd="0" destOrd="0" presId="urn:microsoft.com/office/officeart/2008/layout/HorizontalMultiLevelHierarchy"/>
    <dgm:cxn modelId="{7B6F99DD-EE57-3C4F-B10F-BB070ABD350D}" type="presParOf" srcId="{60E37259-8522-D541-8B31-C50E4329FDA0}" destId="{130C49D7-0E93-014F-A7C5-D7FA3F580090}" srcOrd="0" destOrd="0" presId="urn:microsoft.com/office/officeart/2008/layout/HorizontalMultiLevelHierarchy"/>
    <dgm:cxn modelId="{82A1192E-2F20-CD4B-A8DD-CDD3AB481E21}" type="presParOf" srcId="{130C49D7-0E93-014F-A7C5-D7FA3F580090}" destId="{76235A0B-438A-E942-8062-14647605D561}" srcOrd="0" destOrd="0" presId="urn:microsoft.com/office/officeart/2008/layout/HorizontalMultiLevelHierarchy"/>
    <dgm:cxn modelId="{7D7B6FD2-5EF5-2248-B07E-3EBA17908812}" type="presParOf" srcId="{130C49D7-0E93-014F-A7C5-D7FA3F580090}" destId="{675AD468-910A-384B-B840-742F2EEE9B46}" srcOrd="1" destOrd="0" presId="urn:microsoft.com/office/officeart/2008/layout/HorizontalMultiLevelHierarchy"/>
    <dgm:cxn modelId="{ACE72BFE-D43D-7347-A091-E78EC58B1B51}" type="presParOf" srcId="{675AD468-910A-384B-B840-742F2EEE9B46}" destId="{AAA1C0CF-E575-8046-AAA0-C20738713924}" srcOrd="0" destOrd="0" presId="urn:microsoft.com/office/officeart/2008/layout/HorizontalMultiLevelHierarchy"/>
    <dgm:cxn modelId="{816EB352-438B-6442-8F44-F8292974C651}" type="presParOf" srcId="{AAA1C0CF-E575-8046-AAA0-C20738713924}" destId="{5D359CB6-6777-684E-BCBB-153C25E05424}" srcOrd="0" destOrd="0" presId="urn:microsoft.com/office/officeart/2008/layout/HorizontalMultiLevelHierarchy"/>
    <dgm:cxn modelId="{D8B31617-E5A1-6744-8645-7D8FDD8A090B}" type="presParOf" srcId="{675AD468-910A-384B-B840-742F2EEE9B46}" destId="{8E3E52B4-95D7-B449-868A-47A462996094}" srcOrd="1" destOrd="0" presId="urn:microsoft.com/office/officeart/2008/layout/HorizontalMultiLevelHierarchy"/>
    <dgm:cxn modelId="{A883CF20-171A-1545-8060-692E8B60B7B2}" type="presParOf" srcId="{8E3E52B4-95D7-B449-868A-47A462996094}" destId="{23130193-11CC-4A42-8233-93C4A8C655E3}" srcOrd="0" destOrd="0" presId="urn:microsoft.com/office/officeart/2008/layout/HorizontalMultiLevelHierarchy"/>
    <dgm:cxn modelId="{714343E8-971D-1845-B223-2E3610027EAE}" type="presParOf" srcId="{8E3E52B4-95D7-B449-868A-47A462996094}" destId="{F2F2FEAB-6FB4-8246-ADF4-F29FFCDD7404}" srcOrd="1" destOrd="0" presId="urn:microsoft.com/office/officeart/2008/layout/HorizontalMultiLevelHierarchy"/>
    <dgm:cxn modelId="{AAA9505E-6753-094E-88C9-60120F22C83D}" type="presParOf" srcId="{675AD468-910A-384B-B840-742F2EEE9B46}" destId="{8F02FE90-B3CD-DE49-8CA1-9625474D836E}" srcOrd="2" destOrd="0" presId="urn:microsoft.com/office/officeart/2008/layout/HorizontalMultiLevelHierarchy"/>
    <dgm:cxn modelId="{22C7E5E4-5EDF-C442-B2A3-698D63167C07}" type="presParOf" srcId="{8F02FE90-B3CD-DE49-8CA1-9625474D836E}" destId="{509F3FB4-8ADA-CC48-A4CA-05296A705F99}" srcOrd="0" destOrd="0" presId="urn:microsoft.com/office/officeart/2008/layout/HorizontalMultiLevelHierarchy"/>
    <dgm:cxn modelId="{A01E6328-8FC6-F24C-BCFC-987400E32879}" type="presParOf" srcId="{675AD468-910A-384B-B840-742F2EEE9B46}" destId="{91255C9E-6051-F94D-9B43-8EA316FF104E}" srcOrd="3" destOrd="0" presId="urn:microsoft.com/office/officeart/2008/layout/HorizontalMultiLevelHierarchy"/>
    <dgm:cxn modelId="{D65862AC-3EBD-164D-8A05-EB4F82173AEB}" type="presParOf" srcId="{91255C9E-6051-F94D-9B43-8EA316FF104E}" destId="{AB271E9A-FB4E-7F4E-9F3D-49EC74EB2A60}" srcOrd="0" destOrd="0" presId="urn:microsoft.com/office/officeart/2008/layout/HorizontalMultiLevelHierarchy"/>
    <dgm:cxn modelId="{55887008-ADB7-F245-B7C1-12897D426F16}" type="presParOf" srcId="{91255C9E-6051-F94D-9B43-8EA316FF104E}" destId="{E1BC9B0F-F9EA-394A-B2C3-3F3B5F8DD07F}" srcOrd="1" destOrd="0" presId="urn:microsoft.com/office/officeart/2008/layout/HorizontalMultiLevelHierarchy"/>
    <dgm:cxn modelId="{D2791A16-5841-154A-930E-17867ADA50E3}" type="presParOf" srcId="{675AD468-910A-384B-B840-742F2EEE9B46}" destId="{A9615C46-8EA0-EC40-8BC9-974F8D9A5B76}" srcOrd="4" destOrd="0" presId="urn:microsoft.com/office/officeart/2008/layout/HorizontalMultiLevelHierarchy"/>
    <dgm:cxn modelId="{12894B48-B2F7-8E4D-BC31-F05F0967C118}" type="presParOf" srcId="{A9615C46-8EA0-EC40-8BC9-974F8D9A5B76}" destId="{6670F5FF-CD16-6D4C-80D5-6799E0F67DBD}" srcOrd="0" destOrd="0" presId="urn:microsoft.com/office/officeart/2008/layout/HorizontalMultiLevelHierarchy"/>
    <dgm:cxn modelId="{B9F84DF1-7201-FE48-A8AA-68413C6A7871}" type="presParOf" srcId="{675AD468-910A-384B-B840-742F2EEE9B46}" destId="{CD52A06C-3094-5349-8914-72FAB1F50EE1}" srcOrd="5" destOrd="0" presId="urn:microsoft.com/office/officeart/2008/layout/HorizontalMultiLevelHierarchy"/>
    <dgm:cxn modelId="{CD1B9E47-492D-DB4A-B4E8-7D942288F988}" type="presParOf" srcId="{CD52A06C-3094-5349-8914-72FAB1F50EE1}" destId="{FC47AA3B-C87B-4C48-9C53-FAD88DBE6084}" srcOrd="0" destOrd="0" presId="urn:microsoft.com/office/officeart/2008/layout/HorizontalMultiLevelHierarchy"/>
    <dgm:cxn modelId="{D99418D2-729F-4D46-B12D-BAC9EE66A4E8}" type="presParOf" srcId="{CD52A06C-3094-5349-8914-72FAB1F50EE1}" destId="{7BA7D1E4-A1D0-8E40-B6AA-D1195526DE05}" srcOrd="1" destOrd="0" presId="urn:microsoft.com/office/officeart/2008/layout/HorizontalMultiLevelHierarchy"/>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CAD677-4FE2-2043-88E0-39319C98054A}" type="doc">
      <dgm:prSet loTypeId="urn:microsoft.com/office/officeart/2008/layout/VerticalCurvedList" loCatId="" qsTypeId="urn:microsoft.com/office/officeart/2005/8/quickstyle/simple1" qsCatId="simple" csTypeId="urn:microsoft.com/office/officeart/2005/8/colors/colorful4" csCatId="colorful" phldr="1"/>
      <dgm:spPr/>
      <dgm:t>
        <a:bodyPr/>
        <a:lstStyle/>
        <a:p>
          <a:endParaRPr lang="en-US"/>
        </a:p>
      </dgm:t>
    </dgm:pt>
    <dgm:pt modelId="{8978AA67-690E-CD48-8CAE-AD725379A5A4}">
      <dgm:prSet phldrT="[Text]"/>
      <dgm:spPr/>
      <dgm:t>
        <a:bodyPr/>
        <a:lstStyle/>
        <a:p>
          <a:r>
            <a:rPr lang="en-US" b="1"/>
            <a:t>Protein-coding gene: </a:t>
          </a:r>
          <a:r>
            <a:rPr lang="en-US" b="1" dirty="0"/>
            <a:t>G</a:t>
          </a:r>
          <a:r>
            <a:rPr lang="en-US" b="0" i="0" u="none" dirty="0"/>
            <a:t>enes that contains an open reading frame (ORF).</a:t>
          </a:r>
          <a:endParaRPr lang="en-US" b="1" dirty="0"/>
        </a:p>
      </dgm:t>
    </dgm:pt>
    <dgm:pt modelId="{CA7F5E2E-400B-4C4D-ABD8-244AC21AA7F3}" cxnId="{62F66E6D-CFAB-4146-A8C8-CCFC7D2EF46A}" type="parTrans">
      <dgm:prSet/>
      <dgm:spPr/>
      <dgm:t>
        <a:bodyPr/>
        <a:lstStyle/>
        <a:p>
          <a:endParaRPr lang="en-US"/>
        </a:p>
      </dgm:t>
    </dgm:pt>
    <dgm:pt modelId="{2EFB0787-8F22-CB47-B23C-CEC7550B03E3}" cxnId="{62F66E6D-CFAB-4146-A8C8-CCFC7D2EF46A}" type="sibTrans">
      <dgm:prSet/>
      <dgm:spPr/>
      <dgm:t>
        <a:bodyPr/>
        <a:lstStyle/>
        <a:p>
          <a:endParaRPr lang="en-US"/>
        </a:p>
      </dgm:t>
    </dgm:pt>
    <dgm:pt modelId="{7DB3887C-4AD7-8941-922F-6D856A22C8E7}">
      <dgm:prSet phldrT="[Text]"/>
      <dgm:spPr/>
      <dgm:t>
        <a:bodyPr/>
        <a:lstStyle/>
        <a:p>
          <a:r>
            <a:rPr lang="en-US" b="1" i="0" u="none" dirty="0"/>
            <a:t>IG gene: I</a:t>
          </a:r>
          <a:r>
            <a:rPr lang="en-US" b="0" i="0" u="none" dirty="0"/>
            <a:t>mmunoglobulin gene that undergoes somatic recombination.</a:t>
          </a:r>
          <a:endParaRPr lang="en-US" dirty="0"/>
        </a:p>
      </dgm:t>
    </dgm:pt>
    <dgm:pt modelId="{F8BD0719-BAE0-D948-B448-6B53DEC48CB2}" cxnId="{E7CB56CD-3FA2-B944-A446-325FE8B80F77}" type="parTrans">
      <dgm:prSet/>
      <dgm:spPr/>
      <dgm:t>
        <a:bodyPr/>
        <a:lstStyle/>
        <a:p>
          <a:endParaRPr lang="en-US"/>
        </a:p>
      </dgm:t>
    </dgm:pt>
    <dgm:pt modelId="{AFA6CB39-42FC-1249-A113-8F1180AE41B2}" cxnId="{E7CB56CD-3FA2-B944-A446-325FE8B80F77}" type="sibTrans">
      <dgm:prSet/>
      <dgm:spPr/>
      <dgm:t>
        <a:bodyPr/>
        <a:lstStyle/>
        <a:p>
          <a:endParaRPr lang="en-US"/>
        </a:p>
      </dgm:t>
    </dgm:pt>
    <dgm:pt modelId="{60241439-1FC0-F440-878A-4980F7C4BA66}">
      <dgm:prSet phldrT="[Text]"/>
      <dgm:spPr/>
      <dgm:t>
        <a:bodyPr/>
        <a:lstStyle/>
        <a:p>
          <a:r>
            <a:rPr lang="en-US" b="1" i="0" u="none" dirty="0"/>
            <a:t>Long non-coding RNA (lncRNA) gene:</a:t>
          </a:r>
          <a:r>
            <a:rPr lang="en-US" b="0" i="0" u="none" dirty="0"/>
            <a:t> A non-coding gene &gt;200bp in length</a:t>
          </a:r>
          <a:endParaRPr lang="en-US" dirty="0"/>
        </a:p>
      </dgm:t>
    </dgm:pt>
    <dgm:pt modelId="{471738E7-7841-E447-974E-8F367A0FD698}" cxnId="{63878F90-2271-C345-BF28-1F8136117B3A}" type="parTrans">
      <dgm:prSet/>
      <dgm:spPr/>
      <dgm:t>
        <a:bodyPr/>
        <a:lstStyle/>
        <a:p>
          <a:endParaRPr lang="en-US"/>
        </a:p>
      </dgm:t>
    </dgm:pt>
    <dgm:pt modelId="{DBDABE0A-4006-AF43-9E18-036B7507C818}" cxnId="{63878F90-2271-C345-BF28-1F8136117B3A}" type="sibTrans">
      <dgm:prSet/>
      <dgm:spPr/>
      <dgm:t>
        <a:bodyPr/>
        <a:lstStyle/>
        <a:p>
          <a:endParaRPr lang="en-US"/>
        </a:p>
      </dgm:t>
    </dgm:pt>
    <dgm:pt modelId="{E6048F5E-F855-0D48-A1FB-51C397B00DE8}">
      <dgm:prSet/>
      <dgm:spPr/>
      <dgm:t>
        <a:bodyPr/>
        <a:lstStyle/>
        <a:p>
          <a:r>
            <a:rPr lang="en-US" b="1" i="0" u="none" dirty="0"/>
            <a:t>ncRNA gene:</a:t>
          </a:r>
          <a:r>
            <a:rPr lang="en-US" b="0" i="0" u="none" dirty="0"/>
            <a:t> A non-coding gene, such as microRNA, tRNA, rRNA, etc.</a:t>
          </a:r>
          <a:endParaRPr lang="en-US" dirty="0"/>
        </a:p>
      </dgm:t>
    </dgm:pt>
    <dgm:pt modelId="{D5E19A15-A17C-2346-BFAE-E0D5A0E899BF}" cxnId="{F015589C-68F6-054A-99A1-ED7B93D776F8}" type="parTrans">
      <dgm:prSet/>
      <dgm:spPr/>
      <dgm:t>
        <a:bodyPr/>
        <a:lstStyle/>
        <a:p>
          <a:endParaRPr lang="en-US"/>
        </a:p>
      </dgm:t>
    </dgm:pt>
    <dgm:pt modelId="{C999354C-F4CE-BA46-9A4D-A5090A9C0ADE}" cxnId="{F015589C-68F6-054A-99A1-ED7B93D776F8}" type="sibTrans">
      <dgm:prSet/>
      <dgm:spPr/>
      <dgm:t>
        <a:bodyPr/>
        <a:lstStyle/>
        <a:p>
          <a:endParaRPr lang="en-US"/>
        </a:p>
      </dgm:t>
    </dgm:pt>
    <dgm:pt modelId="{5B0B8721-69BE-A84F-9DFA-9CDD80656A29}">
      <dgm:prSet/>
      <dgm:spPr/>
      <dgm:t>
        <a:bodyPr/>
        <a:lstStyle/>
        <a:p>
          <a:r>
            <a:rPr lang="en-US" b="1" i="0" u="none" dirty="0"/>
            <a:t>Pseudogene:</a:t>
          </a:r>
          <a:r>
            <a:rPr lang="en-US" b="0" i="0" u="none" dirty="0"/>
            <a:t> A gene that has homology to known protein-coding genes but contain a frameshift and/or stop codon(s) which disrupts the ORF.</a:t>
          </a:r>
          <a:endParaRPr lang="en-US" dirty="0"/>
        </a:p>
      </dgm:t>
    </dgm:pt>
    <dgm:pt modelId="{EB1DF067-A3A5-3945-B1FD-D7F488269E87}" cxnId="{02FEFE6D-5F32-3B42-A2B3-C44298896B5D}" type="parTrans">
      <dgm:prSet/>
      <dgm:spPr/>
      <dgm:t>
        <a:bodyPr/>
        <a:lstStyle/>
        <a:p>
          <a:endParaRPr lang="en-US"/>
        </a:p>
      </dgm:t>
    </dgm:pt>
    <dgm:pt modelId="{0CC48773-563E-0F49-9850-F636CCDBA43F}" cxnId="{02FEFE6D-5F32-3B42-A2B3-C44298896B5D}" type="sibTrans">
      <dgm:prSet/>
      <dgm:spPr/>
      <dgm:t>
        <a:bodyPr/>
        <a:lstStyle/>
        <a:p>
          <a:endParaRPr lang="en-US"/>
        </a:p>
      </dgm:t>
    </dgm:pt>
    <dgm:pt modelId="{F5E022D5-13E4-C84D-95F3-9E2892E0F9D6}">
      <dgm:prSet/>
      <dgm:spPr/>
      <dgm:t>
        <a:bodyPr/>
        <a:lstStyle/>
        <a:p>
          <a:r>
            <a:rPr lang="en-US" b="1" i="0" u="none" dirty="0"/>
            <a:t>TR gene:</a:t>
          </a:r>
          <a:r>
            <a:rPr lang="en-US" b="0" i="0" u="none" dirty="0"/>
            <a:t> T cell receptor gene that undergoes somatic recombination.</a:t>
          </a:r>
          <a:endParaRPr lang="en-US" dirty="0"/>
        </a:p>
      </dgm:t>
    </dgm:pt>
    <dgm:pt modelId="{4801B25D-07BD-EA44-9C59-18FAE0EFCDBC}" cxnId="{8FA035A9-2882-174B-BEA5-192A46CF7B71}" type="parTrans">
      <dgm:prSet/>
      <dgm:spPr/>
      <dgm:t>
        <a:bodyPr/>
        <a:lstStyle/>
        <a:p>
          <a:endParaRPr lang="en-US"/>
        </a:p>
      </dgm:t>
    </dgm:pt>
    <dgm:pt modelId="{B58683E4-78FC-B141-A822-D940D0EE36C4}" cxnId="{8FA035A9-2882-174B-BEA5-192A46CF7B71}" type="sibTrans">
      <dgm:prSet/>
      <dgm:spPr/>
      <dgm:t>
        <a:bodyPr/>
        <a:lstStyle/>
        <a:p>
          <a:endParaRPr lang="en-US"/>
        </a:p>
      </dgm:t>
    </dgm:pt>
    <dgm:pt modelId="{05831374-1246-0448-82EF-4E917F9CD749}" type="pres">
      <dgm:prSet presAssocID="{91CAD677-4FE2-2043-88E0-39319C98054A}" presName="Name0" presStyleCnt="0">
        <dgm:presLayoutVars>
          <dgm:chMax val="7"/>
          <dgm:chPref val="7"/>
          <dgm:dir/>
        </dgm:presLayoutVars>
      </dgm:prSet>
      <dgm:spPr/>
    </dgm:pt>
    <dgm:pt modelId="{F7F3C445-AA29-F147-8D8F-AADA6AE978EB}" type="pres">
      <dgm:prSet presAssocID="{91CAD677-4FE2-2043-88E0-39319C98054A}" presName="Name1" presStyleCnt="0"/>
      <dgm:spPr/>
    </dgm:pt>
    <dgm:pt modelId="{46296506-675B-654E-B00C-8703222D4FB8}" type="pres">
      <dgm:prSet presAssocID="{91CAD677-4FE2-2043-88E0-39319C98054A}" presName="cycle" presStyleCnt="0"/>
      <dgm:spPr/>
    </dgm:pt>
    <dgm:pt modelId="{20E13956-BF25-AD46-98A5-9CBB9FC40A45}" type="pres">
      <dgm:prSet presAssocID="{91CAD677-4FE2-2043-88E0-39319C98054A}" presName="srcNode" presStyleLbl="node1" presStyleIdx="0" presStyleCnt="6"/>
      <dgm:spPr/>
    </dgm:pt>
    <dgm:pt modelId="{E7DF849B-706E-C64C-8F8D-10940D58814C}" type="pres">
      <dgm:prSet presAssocID="{91CAD677-4FE2-2043-88E0-39319C98054A}" presName="conn" presStyleLbl="parChTrans1D2" presStyleIdx="0" presStyleCnt="1"/>
      <dgm:spPr/>
    </dgm:pt>
    <dgm:pt modelId="{9860A6ED-9553-8449-96BF-7C4C68B9022D}" type="pres">
      <dgm:prSet presAssocID="{91CAD677-4FE2-2043-88E0-39319C98054A}" presName="extraNode" presStyleLbl="node1" presStyleIdx="0" presStyleCnt="6"/>
      <dgm:spPr/>
    </dgm:pt>
    <dgm:pt modelId="{6A49AA9D-174E-5F48-87D5-B57BF194BCE0}" type="pres">
      <dgm:prSet presAssocID="{91CAD677-4FE2-2043-88E0-39319C98054A}" presName="dstNode" presStyleLbl="node1" presStyleIdx="0" presStyleCnt="6"/>
      <dgm:spPr/>
    </dgm:pt>
    <dgm:pt modelId="{48A2C0F5-A3C3-F94F-92CE-86074052B26F}" type="pres">
      <dgm:prSet presAssocID="{8978AA67-690E-CD48-8CAE-AD725379A5A4}" presName="text_1" presStyleLbl="node1" presStyleIdx="0" presStyleCnt="6">
        <dgm:presLayoutVars>
          <dgm:bulletEnabled val="1"/>
        </dgm:presLayoutVars>
      </dgm:prSet>
      <dgm:spPr/>
    </dgm:pt>
    <dgm:pt modelId="{388BFB13-3EF5-C44C-83B7-47B399C7701C}" type="pres">
      <dgm:prSet presAssocID="{8978AA67-690E-CD48-8CAE-AD725379A5A4}" presName="accent_1" presStyleCnt="0"/>
      <dgm:spPr/>
    </dgm:pt>
    <dgm:pt modelId="{C661D561-BF3F-5441-AB56-1BF5BC51F5FE}" type="pres">
      <dgm:prSet presAssocID="{8978AA67-690E-CD48-8CAE-AD725379A5A4}" presName="accentRepeatNode" presStyleLbl="solidFgAcc1" presStyleIdx="0" presStyleCnt="6"/>
      <dgm:spPr/>
    </dgm:pt>
    <dgm:pt modelId="{E5B49225-C63C-444B-8E25-9D28AC0CD28B}" type="pres">
      <dgm:prSet presAssocID="{60241439-1FC0-F440-878A-4980F7C4BA66}" presName="text_2" presStyleLbl="node1" presStyleIdx="1" presStyleCnt="6">
        <dgm:presLayoutVars>
          <dgm:bulletEnabled val="1"/>
        </dgm:presLayoutVars>
      </dgm:prSet>
      <dgm:spPr/>
    </dgm:pt>
    <dgm:pt modelId="{734F31BD-B650-674E-BC77-0C7E5488302A}" type="pres">
      <dgm:prSet presAssocID="{60241439-1FC0-F440-878A-4980F7C4BA66}" presName="accent_2" presStyleCnt="0"/>
      <dgm:spPr/>
    </dgm:pt>
    <dgm:pt modelId="{DBF5B07A-5025-EB47-9B51-A045BDC5126E}" type="pres">
      <dgm:prSet presAssocID="{60241439-1FC0-F440-878A-4980F7C4BA66}" presName="accentRepeatNode" presStyleLbl="solidFgAcc1" presStyleIdx="1" presStyleCnt="6"/>
      <dgm:spPr/>
    </dgm:pt>
    <dgm:pt modelId="{8F382138-4A15-A947-9032-92F830679DA6}" type="pres">
      <dgm:prSet presAssocID="{E6048F5E-F855-0D48-A1FB-51C397B00DE8}" presName="text_3" presStyleLbl="node1" presStyleIdx="2" presStyleCnt="6">
        <dgm:presLayoutVars>
          <dgm:bulletEnabled val="1"/>
        </dgm:presLayoutVars>
      </dgm:prSet>
      <dgm:spPr/>
    </dgm:pt>
    <dgm:pt modelId="{4B5A1365-45A4-0F47-95DD-5454ADACF06F}" type="pres">
      <dgm:prSet presAssocID="{E6048F5E-F855-0D48-A1FB-51C397B00DE8}" presName="accent_3" presStyleCnt="0"/>
      <dgm:spPr/>
    </dgm:pt>
    <dgm:pt modelId="{2AACBBB6-5488-064A-95D5-C66845B342FC}" type="pres">
      <dgm:prSet presAssocID="{E6048F5E-F855-0D48-A1FB-51C397B00DE8}" presName="accentRepeatNode" presStyleLbl="solidFgAcc1" presStyleIdx="2" presStyleCnt="6"/>
      <dgm:spPr/>
    </dgm:pt>
    <dgm:pt modelId="{AEBFB397-D4B5-0D49-AF39-C361BB341A37}" type="pres">
      <dgm:prSet presAssocID="{5B0B8721-69BE-A84F-9DFA-9CDD80656A29}" presName="text_4" presStyleLbl="node1" presStyleIdx="3" presStyleCnt="6">
        <dgm:presLayoutVars>
          <dgm:bulletEnabled val="1"/>
        </dgm:presLayoutVars>
      </dgm:prSet>
      <dgm:spPr/>
    </dgm:pt>
    <dgm:pt modelId="{AABC0538-0F9B-0C47-BC69-DF1443541574}" type="pres">
      <dgm:prSet presAssocID="{5B0B8721-69BE-A84F-9DFA-9CDD80656A29}" presName="accent_4" presStyleCnt="0"/>
      <dgm:spPr/>
    </dgm:pt>
    <dgm:pt modelId="{7E2B7FB8-7775-3C43-A776-B75EC1B6CAF0}" type="pres">
      <dgm:prSet presAssocID="{5B0B8721-69BE-A84F-9DFA-9CDD80656A29}" presName="accentRepeatNode" presStyleLbl="solidFgAcc1" presStyleIdx="3" presStyleCnt="6"/>
      <dgm:spPr/>
    </dgm:pt>
    <dgm:pt modelId="{1B176E57-A058-8D4D-A61A-F8EEA9B3B0A0}" type="pres">
      <dgm:prSet presAssocID="{7DB3887C-4AD7-8941-922F-6D856A22C8E7}" presName="text_5" presStyleLbl="node1" presStyleIdx="4" presStyleCnt="6">
        <dgm:presLayoutVars>
          <dgm:bulletEnabled val="1"/>
        </dgm:presLayoutVars>
      </dgm:prSet>
      <dgm:spPr/>
    </dgm:pt>
    <dgm:pt modelId="{ED1716CD-D325-0848-815D-79BA76FD9EB8}" type="pres">
      <dgm:prSet presAssocID="{7DB3887C-4AD7-8941-922F-6D856A22C8E7}" presName="accent_5" presStyleCnt="0"/>
      <dgm:spPr/>
    </dgm:pt>
    <dgm:pt modelId="{3E4FB16A-BCA3-A549-9530-3CDE6BAAEA3B}" type="pres">
      <dgm:prSet presAssocID="{7DB3887C-4AD7-8941-922F-6D856A22C8E7}" presName="accentRepeatNode" presStyleLbl="solidFgAcc1" presStyleIdx="4" presStyleCnt="6"/>
      <dgm:spPr/>
    </dgm:pt>
    <dgm:pt modelId="{13FE23CB-0052-614C-9171-E6BB65CB6E49}" type="pres">
      <dgm:prSet presAssocID="{F5E022D5-13E4-C84D-95F3-9E2892E0F9D6}" presName="text_6" presStyleLbl="node1" presStyleIdx="5" presStyleCnt="6">
        <dgm:presLayoutVars>
          <dgm:bulletEnabled val="1"/>
        </dgm:presLayoutVars>
      </dgm:prSet>
      <dgm:spPr/>
    </dgm:pt>
    <dgm:pt modelId="{2317D920-E58A-6242-ABDA-D45FD53D8A86}" type="pres">
      <dgm:prSet presAssocID="{F5E022D5-13E4-C84D-95F3-9E2892E0F9D6}" presName="accent_6" presStyleCnt="0"/>
      <dgm:spPr/>
    </dgm:pt>
    <dgm:pt modelId="{3B39DE91-CD88-8140-8142-AD370C529539}" type="pres">
      <dgm:prSet presAssocID="{F5E022D5-13E4-C84D-95F3-9E2892E0F9D6}" presName="accentRepeatNode" presStyleLbl="solidFgAcc1" presStyleIdx="5" presStyleCnt="6"/>
      <dgm:spPr/>
    </dgm:pt>
  </dgm:ptLst>
  <dgm:cxnLst>
    <dgm:cxn modelId="{91BA242A-8933-DD43-8812-13B56B35B92F}" type="presOf" srcId="{F5E022D5-13E4-C84D-95F3-9E2892E0F9D6}" destId="{13FE23CB-0052-614C-9171-E6BB65CB6E49}" srcOrd="0" destOrd="0" presId="urn:microsoft.com/office/officeart/2008/layout/VerticalCurvedList"/>
    <dgm:cxn modelId="{0C9BEA43-B7EA-814C-80B8-C2733BBA7B15}" type="presOf" srcId="{8978AA67-690E-CD48-8CAE-AD725379A5A4}" destId="{48A2C0F5-A3C3-F94F-92CE-86074052B26F}" srcOrd="0" destOrd="0" presId="urn:microsoft.com/office/officeart/2008/layout/VerticalCurvedList"/>
    <dgm:cxn modelId="{E3BBC95C-1A02-D64B-A2F1-73AF14E3E808}" type="presOf" srcId="{91CAD677-4FE2-2043-88E0-39319C98054A}" destId="{05831374-1246-0448-82EF-4E917F9CD749}" srcOrd="0" destOrd="0" presId="urn:microsoft.com/office/officeart/2008/layout/VerticalCurvedList"/>
    <dgm:cxn modelId="{5F72D266-04F4-6B45-A389-8E6ACC9D2809}" type="presOf" srcId="{7DB3887C-4AD7-8941-922F-6D856A22C8E7}" destId="{1B176E57-A058-8D4D-A61A-F8EEA9B3B0A0}" srcOrd="0" destOrd="0" presId="urn:microsoft.com/office/officeart/2008/layout/VerticalCurvedList"/>
    <dgm:cxn modelId="{62F66E6D-CFAB-4146-A8C8-CCFC7D2EF46A}" srcId="{91CAD677-4FE2-2043-88E0-39319C98054A}" destId="{8978AA67-690E-CD48-8CAE-AD725379A5A4}" srcOrd="0" destOrd="0" parTransId="{CA7F5E2E-400B-4C4D-ABD8-244AC21AA7F3}" sibTransId="{2EFB0787-8F22-CB47-B23C-CEC7550B03E3}"/>
    <dgm:cxn modelId="{02FEFE6D-5F32-3B42-A2B3-C44298896B5D}" srcId="{91CAD677-4FE2-2043-88E0-39319C98054A}" destId="{5B0B8721-69BE-A84F-9DFA-9CDD80656A29}" srcOrd="3" destOrd="0" parTransId="{EB1DF067-A3A5-3945-B1FD-D7F488269E87}" sibTransId="{0CC48773-563E-0F49-9850-F636CCDBA43F}"/>
    <dgm:cxn modelId="{63878F90-2271-C345-BF28-1F8136117B3A}" srcId="{91CAD677-4FE2-2043-88E0-39319C98054A}" destId="{60241439-1FC0-F440-878A-4980F7C4BA66}" srcOrd="1" destOrd="0" parTransId="{471738E7-7841-E447-974E-8F367A0FD698}" sibTransId="{DBDABE0A-4006-AF43-9E18-036B7507C818}"/>
    <dgm:cxn modelId="{057C5297-12AA-6741-80A6-787E42281F99}" type="presOf" srcId="{5B0B8721-69BE-A84F-9DFA-9CDD80656A29}" destId="{AEBFB397-D4B5-0D49-AF39-C361BB341A37}" srcOrd="0" destOrd="0" presId="urn:microsoft.com/office/officeart/2008/layout/VerticalCurvedList"/>
    <dgm:cxn modelId="{F015589C-68F6-054A-99A1-ED7B93D776F8}" srcId="{91CAD677-4FE2-2043-88E0-39319C98054A}" destId="{E6048F5E-F855-0D48-A1FB-51C397B00DE8}" srcOrd="2" destOrd="0" parTransId="{D5E19A15-A17C-2346-BFAE-E0D5A0E899BF}" sibTransId="{C999354C-F4CE-BA46-9A4D-A5090A9C0ADE}"/>
    <dgm:cxn modelId="{8FA035A9-2882-174B-BEA5-192A46CF7B71}" srcId="{91CAD677-4FE2-2043-88E0-39319C98054A}" destId="{F5E022D5-13E4-C84D-95F3-9E2892E0F9D6}" srcOrd="5" destOrd="0" parTransId="{4801B25D-07BD-EA44-9C59-18FAE0EFCDBC}" sibTransId="{B58683E4-78FC-B141-A822-D940D0EE36C4}"/>
    <dgm:cxn modelId="{E7CB56CD-3FA2-B944-A446-325FE8B80F77}" srcId="{91CAD677-4FE2-2043-88E0-39319C98054A}" destId="{7DB3887C-4AD7-8941-922F-6D856A22C8E7}" srcOrd="4" destOrd="0" parTransId="{F8BD0719-BAE0-D948-B448-6B53DEC48CB2}" sibTransId="{AFA6CB39-42FC-1249-A113-8F1180AE41B2}"/>
    <dgm:cxn modelId="{07A7C9D2-E809-7442-A412-1367301AC07D}" type="presOf" srcId="{E6048F5E-F855-0D48-A1FB-51C397B00DE8}" destId="{8F382138-4A15-A947-9032-92F830679DA6}" srcOrd="0" destOrd="0" presId="urn:microsoft.com/office/officeart/2008/layout/VerticalCurvedList"/>
    <dgm:cxn modelId="{3ACB85E1-043A-9348-BFB9-F3CF2E934195}" type="presOf" srcId="{60241439-1FC0-F440-878A-4980F7C4BA66}" destId="{E5B49225-C63C-444B-8E25-9D28AC0CD28B}" srcOrd="0" destOrd="0" presId="urn:microsoft.com/office/officeart/2008/layout/VerticalCurvedList"/>
    <dgm:cxn modelId="{6BD43CFE-4937-AE45-97B5-3CE383517969}" type="presOf" srcId="{2EFB0787-8F22-CB47-B23C-CEC7550B03E3}" destId="{E7DF849B-706E-C64C-8F8D-10940D58814C}" srcOrd="0" destOrd="0" presId="urn:microsoft.com/office/officeart/2008/layout/VerticalCurvedList"/>
    <dgm:cxn modelId="{7C9EBC32-A082-8B46-9D60-FCCDF7D7822A}" type="presParOf" srcId="{05831374-1246-0448-82EF-4E917F9CD749}" destId="{F7F3C445-AA29-F147-8D8F-AADA6AE978EB}" srcOrd="0" destOrd="0" presId="urn:microsoft.com/office/officeart/2008/layout/VerticalCurvedList"/>
    <dgm:cxn modelId="{C9B97235-112A-DF48-9FF9-32BAF94A4733}" type="presParOf" srcId="{F7F3C445-AA29-F147-8D8F-AADA6AE978EB}" destId="{46296506-675B-654E-B00C-8703222D4FB8}" srcOrd="0" destOrd="0" presId="urn:microsoft.com/office/officeart/2008/layout/VerticalCurvedList"/>
    <dgm:cxn modelId="{555B50BE-D655-8145-83AA-9480964701C6}" type="presParOf" srcId="{46296506-675B-654E-B00C-8703222D4FB8}" destId="{20E13956-BF25-AD46-98A5-9CBB9FC40A45}" srcOrd="0" destOrd="0" presId="urn:microsoft.com/office/officeart/2008/layout/VerticalCurvedList"/>
    <dgm:cxn modelId="{21D39F2B-88CC-0D48-8285-8048851CF1C6}" type="presParOf" srcId="{46296506-675B-654E-B00C-8703222D4FB8}" destId="{E7DF849B-706E-C64C-8F8D-10940D58814C}" srcOrd="1" destOrd="0" presId="urn:microsoft.com/office/officeart/2008/layout/VerticalCurvedList"/>
    <dgm:cxn modelId="{F49D8A0C-540D-114E-9945-08717F7A2519}" type="presParOf" srcId="{46296506-675B-654E-B00C-8703222D4FB8}" destId="{9860A6ED-9553-8449-96BF-7C4C68B9022D}" srcOrd="2" destOrd="0" presId="urn:microsoft.com/office/officeart/2008/layout/VerticalCurvedList"/>
    <dgm:cxn modelId="{B933220C-F797-5949-A3C9-5DC2744348D7}" type="presParOf" srcId="{46296506-675B-654E-B00C-8703222D4FB8}" destId="{6A49AA9D-174E-5F48-87D5-B57BF194BCE0}" srcOrd="3" destOrd="0" presId="urn:microsoft.com/office/officeart/2008/layout/VerticalCurvedList"/>
    <dgm:cxn modelId="{A328B72C-C06C-524C-893F-2B00BA29165B}" type="presParOf" srcId="{F7F3C445-AA29-F147-8D8F-AADA6AE978EB}" destId="{48A2C0F5-A3C3-F94F-92CE-86074052B26F}" srcOrd="1" destOrd="0" presId="urn:microsoft.com/office/officeart/2008/layout/VerticalCurvedList"/>
    <dgm:cxn modelId="{256EBA7F-2385-2645-B191-B2E14BF739C6}" type="presParOf" srcId="{F7F3C445-AA29-F147-8D8F-AADA6AE978EB}" destId="{388BFB13-3EF5-C44C-83B7-47B399C7701C}" srcOrd="2" destOrd="0" presId="urn:microsoft.com/office/officeart/2008/layout/VerticalCurvedList"/>
    <dgm:cxn modelId="{48DED41F-7DE6-F545-81DE-F7CBAF9330B6}" type="presParOf" srcId="{388BFB13-3EF5-C44C-83B7-47B399C7701C}" destId="{C661D561-BF3F-5441-AB56-1BF5BC51F5FE}" srcOrd="0" destOrd="0" presId="urn:microsoft.com/office/officeart/2008/layout/VerticalCurvedList"/>
    <dgm:cxn modelId="{8A6FBCDF-292C-764C-B29D-CC9EED41F7D1}" type="presParOf" srcId="{F7F3C445-AA29-F147-8D8F-AADA6AE978EB}" destId="{E5B49225-C63C-444B-8E25-9D28AC0CD28B}" srcOrd="3" destOrd="0" presId="urn:microsoft.com/office/officeart/2008/layout/VerticalCurvedList"/>
    <dgm:cxn modelId="{D824AC9D-7FC9-7A41-B362-B5C1681AFC31}" type="presParOf" srcId="{F7F3C445-AA29-F147-8D8F-AADA6AE978EB}" destId="{734F31BD-B650-674E-BC77-0C7E5488302A}" srcOrd="4" destOrd="0" presId="urn:microsoft.com/office/officeart/2008/layout/VerticalCurvedList"/>
    <dgm:cxn modelId="{BDDE380B-2A43-1045-89E9-7259CA38FFFF}" type="presParOf" srcId="{734F31BD-B650-674E-BC77-0C7E5488302A}" destId="{DBF5B07A-5025-EB47-9B51-A045BDC5126E}" srcOrd="0" destOrd="0" presId="urn:microsoft.com/office/officeart/2008/layout/VerticalCurvedList"/>
    <dgm:cxn modelId="{5881358B-BBFE-5C47-B60F-28E85C1CE38F}" type="presParOf" srcId="{F7F3C445-AA29-F147-8D8F-AADA6AE978EB}" destId="{8F382138-4A15-A947-9032-92F830679DA6}" srcOrd="5" destOrd="0" presId="urn:microsoft.com/office/officeart/2008/layout/VerticalCurvedList"/>
    <dgm:cxn modelId="{48D4ACBF-BB80-B94B-8D56-400B297309C7}" type="presParOf" srcId="{F7F3C445-AA29-F147-8D8F-AADA6AE978EB}" destId="{4B5A1365-45A4-0F47-95DD-5454ADACF06F}" srcOrd="6" destOrd="0" presId="urn:microsoft.com/office/officeart/2008/layout/VerticalCurvedList"/>
    <dgm:cxn modelId="{449EBA0E-FBBB-9648-B6AF-FD9A453B04BC}" type="presParOf" srcId="{4B5A1365-45A4-0F47-95DD-5454ADACF06F}" destId="{2AACBBB6-5488-064A-95D5-C66845B342FC}" srcOrd="0" destOrd="0" presId="urn:microsoft.com/office/officeart/2008/layout/VerticalCurvedList"/>
    <dgm:cxn modelId="{23A09365-1231-D744-8B86-EF0FA669F04F}" type="presParOf" srcId="{F7F3C445-AA29-F147-8D8F-AADA6AE978EB}" destId="{AEBFB397-D4B5-0D49-AF39-C361BB341A37}" srcOrd="7" destOrd="0" presId="urn:microsoft.com/office/officeart/2008/layout/VerticalCurvedList"/>
    <dgm:cxn modelId="{6D42CA47-7B76-824F-8BA8-B9DEBE7B1725}" type="presParOf" srcId="{F7F3C445-AA29-F147-8D8F-AADA6AE978EB}" destId="{AABC0538-0F9B-0C47-BC69-DF1443541574}" srcOrd="8" destOrd="0" presId="urn:microsoft.com/office/officeart/2008/layout/VerticalCurvedList"/>
    <dgm:cxn modelId="{55F87C3B-C38D-634F-BE74-33FC482020AE}" type="presParOf" srcId="{AABC0538-0F9B-0C47-BC69-DF1443541574}" destId="{7E2B7FB8-7775-3C43-A776-B75EC1B6CAF0}" srcOrd="0" destOrd="0" presId="urn:microsoft.com/office/officeart/2008/layout/VerticalCurvedList"/>
    <dgm:cxn modelId="{45A2846F-C380-4341-B97E-467216E01F38}" type="presParOf" srcId="{F7F3C445-AA29-F147-8D8F-AADA6AE978EB}" destId="{1B176E57-A058-8D4D-A61A-F8EEA9B3B0A0}" srcOrd="9" destOrd="0" presId="urn:microsoft.com/office/officeart/2008/layout/VerticalCurvedList"/>
    <dgm:cxn modelId="{B1833FA0-5B50-1E4B-8CAB-D26130DDC11F}" type="presParOf" srcId="{F7F3C445-AA29-F147-8D8F-AADA6AE978EB}" destId="{ED1716CD-D325-0848-815D-79BA76FD9EB8}" srcOrd="10" destOrd="0" presId="urn:microsoft.com/office/officeart/2008/layout/VerticalCurvedList"/>
    <dgm:cxn modelId="{5D9E0F0E-9B19-B54F-8606-83DDE033A18D}" type="presParOf" srcId="{ED1716CD-D325-0848-815D-79BA76FD9EB8}" destId="{3E4FB16A-BCA3-A549-9530-3CDE6BAAEA3B}" srcOrd="0" destOrd="0" presId="urn:microsoft.com/office/officeart/2008/layout/VerticalCurvedList"/>
    <dgm:cxn modelId="{1B08441E-ABE7-BA4D-8FEB-0878DBE3EFED}" type="presParOf" srcId="{F7F3C445-AA29-F147-8D8F-AADA6AE978EB}" destId="{13FE23CB-0052-614C-9171-E6BB65CB6E49}" srcOrd="11" destOrd="0" presId="urn:microsoft.com/office/officeart/2008/layout/VerticalCurvedList"/>
    <dgm:cxn modelId="{7151C653-81EA-E342-9F45-8976FEF649C4}" type="presParOf" srcId="{F7F3C445-AA29-F147-8D8F-AADA6AE978EB}" destId="{2317D920-E58A-6242-ABDA-D45FD53D8A86}" srcOrd="12" destOrd="0" presId="urn:microsoft.com/office/officeart/2008/layout/VerticalCurvedList"/>
    <dgm:cxn modelId="{71EF5EC5-FC1A-ED44-A5BF-B0350A4298A7}" type="presParOf" srcId="{2317D920-E58A-6242-ABDA-D45FD53D8A86}" destId="{3B39DE91-CD88-8140-8142-AD370C529539}"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268064" cy="4064000"/>
        <a:chOff x="0" y="0"/>
        <a:chExt cx="6268064" cy="4064000"/>
      </a:xfrm>
    </dsp:grpSpPr>
    <dsp:sp modelId="{AAA1C0CF-E575-8046-AAA0-C20738713924}">
      <dsp:nvSpPr>
        <dsp:cNvPr id="4" name="任意多边形 3"/>
        <dsp:cNvSpPr/>
      </dsp:nvSpPr>
      <dsp:spPr bwMode="white">
        <a:xfrm>
          <a:off x="702800" y="1153500"/>
          <a:ext cx="461037" cy="878500"/>
        </a:xfrm>
        <a:custGeom>
          <a:avLst/>
          <a:gdLst/>
          <a:ahLst/>
          <a:cxnLst/>
          <a:pathLst>
            <a:path w="726" h="1383">
              <a:moveTo>
                <a:pt x="0" y="1383"/>
              </a:moveTo>
              <a:lnTo>
                <a:pt x="363" y="1383"/>
              </a:lnTo>
              <a:lnTo>
                <a:pt x="363" y="0"/>
              </a:lnTo>
              <a:lnTo>
                <a:pt x="726" y="0"/>
              </a:lnTo>
            </a:path>
          </a:pathLst>
        </a:custGeom>
      </dsp:spPr>
      <dsp:style>
        <a:lnRef idx="2">
          <a:schemeClr val="accent6"/>
        </a:lnRef>
        <a:fillRef idx="0">
          <a:schemeClr val="accent6">
            <a:tint val="90000"/>
          </a:schemeClr>
        </a:fillRef>
        <a:effectRef idx="0">
          <a:scrgbClr r="0" g="0" b="0"/>
        </a:effectRef>
        <a:fontRef idx="minor"/>
      </dsp:style>
      <dsp:txBody>
        <a:bodyPr lIns="12700" tIns="0" rIns="12700" bIns="0" anchor="ctr"/>
        <a:lstStyle>
          <a:lvl1pPr algn="ctr">
            <a:defRPr sz="5000"/>
          </a:lvl1pPr>
          <a:lvl2pPr marL="285750" indent="-285750" algn="ctr">
            <a:defRPr sz="3900"/>
          </a:lvl2pPr>
          <a:lvl3pPr marL="571500" indent="-285750" algn="ctr">
            <a:defRPr sz="3900"/>
          </a:lvl3pPr>
          <a:lvl4pPr marL="857250" indent="-285750" algn="ctr">
            <a:defRPr sz="3900"/>
          </a:lvl4pPr>
          <a:lvl5pPr marL="1143000" indent="-285750" algn="ctr">
            <a:defRPr sz="3900"/>
          </a:lvl5pPr>
          <a:lvl6pPr marL="1428750" indent="-285750" algn="ctr">
            <a:defRPr sz="3900"/>
          </a:lvl6pPr>
          <a:lvl7pPr marL="1714500" indent="-285750" algn="ctr">
            <a:defRPr sz="3900"/>
          </a:lvl7pPr>
          <a:lvl8pPr marL="2000250" indent="-285750" algn="ctr">
            <a:defRPr sz="3900"/>
          </a:lvl8pPr>
          <a:lvl9pPr marL="2286000" indent="-285750" algn="ctr">
            <a:defRPr sz="3900"/>
          </a:lvl9pPr>
        </a:lstStyle>
        <a:p>
          <a:pPr lvl="0">
            <a:lnSpc>
              <a:spcPct val="100000"/>
            </a:lnSpc>
            <a:spcBef>
              <a:spcPct val="0"/>
            </a:spcBef>
            <a:spcAft>
              <a:spcPct val="35000"/>
            </a:spcAft>
          </a:pPr>
          <a:endParaRPr lang="en-US">
            <a:solidFill>
              <a:schemeClr val="tx1"/>
            </a:solidFill>
          </a:endParaRPr>
        </a:p>
      </dsp:txBody>
      <dsp:txXfrm>
        <a:off x="702800" y="1153500"/>
        <a:ext cx="461037" cy="878500"/>
      </dsp:txXfrm>
    </dsp:sp>
    <dsp:sp modelId="{8F02FE90-B3CD-DE49-8CA1-9625474D836E}">
      <dsp:nvSpPr>
        <dsp:cNvPr id="6" name="任意多边形 5"/>
        <dsp:cNvSpPr/>
      </dsp:nvSpPr>
      <dsp:spPr bwMode="white">
        <a:xfrm>
          <a:off x="702800" y="2032000"/>
          <a:ext cx="461037" cy="0"/>
        </a:xfrm>
        <a:custGeom>
          <a:avLst/>
          <a:gdLst/>
          <a:ahLst/>
          <a:cxnLst/>
          <a:pathLst>
            <a:path w="726">
              <a:moveTo>
                <a:pt x="0" y="0"/>
              </a:moveTo>
              <a:lnTo>
                <a:pt x="726" y="0"/>
              </a:lnTo>
            </a:path>
          </a:pathLst>
        </a:custGeom>
      </dsp:spPr>
      <dsp:style>
        <a:lnRef idx="2">
          <a:schemeClr val="accent6"/>
        </a:lnRef>
        <a:fillRef idx="0">
          <a:schemeClr val="accent6">
            <a:tint val="90000"/>
          </a:schemeClr>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solidFill>
              <a:schemeClr val="tx1"/>
            </a:solidFill>
          </a:endParaRPr>
        </a:p>
      </dsp:txBody>
      <dsp:txXfrm>
        <a:off x="702800" y="2032000"/>
        <a:ext cx="461037" cy="0"/>
      </dsp:txXfrm>
    </dsp:sp>
    <dsp:sp modelId="{A9615C46-8EA0-EC40-8BC9-974F8D9A5B76}">
      <dsp:nvSpPr>
        <dsp:cNvPr id="8" name="任意多边形 7"/>
        <dsp:cNvSpPr/>
      </dsp:nvSpPr>
      <dsp:spPr bwMode="white">
        <a:xfrm>
          <a:off x="702800" y="2032000"/>
          <a:ext cx="461037" cy="878500"/>
        </a:xfrm>
        <a:custGeom>
          <a:avLst/>
          <a:gdLst/>
          <a:ahLst/>
          <a:cxnLst/>
          <a:pathLst>
            <a:path w="726" h="1383">
              <a:moveTo>
                <a:pt x="0" y="0"/>
              </a:moveTo>
              <a:lnTo>
                <a:pt x="363" y="0"/>
              </a:lnTo>
              <a:lnTo>
                <a:pt x="363" y="1383"/>
              </a:lnTo>
              <a:lnTo>
                <a:pt x="726" y="1383"/>
              </a:lnTo>
            </a:path>
          </a:pathLst>
        </a:custGeom>
      </dsp:spPr>
      <dsp:style>
        <a:lnRef idx="2">
          <a:schemeClr val="accent6"/>
        </a:lnRef>
        <a:fillRef idx="0">
          <a:schemeClr val="accent6">
            <a:tint val="90000"/>
          </a:schemeClr>
        </a:fillRef>
        <a:effectRef idx="0">
          <a:scrgbClr r="0" g="0" b="0"/>
        </a:effectRef>
        <a:fontRef idx="minor"/>
      </dsp:style>
      <dsp:txBody>
        <a:bodyPr lIns="12700" tIns="0" rIns="12700" bIns="0" anchor="ctr"/>
        <a:lstStyle>
          <a:lvl1pPr algn="ctr">
            <a:defRPr sz="5000"/>
          </a:lvl1pPr>
          <a:lvl2pPr marL="285750" indent="-285750" algn="ctr">
            <a:defRPr sz="3900"/>
          </a:lvl2pPr>
          <a:lvl3pPr marL="571500" indent="-285750" algn="ctr">
            <a:defRPr sz="3900"/>
          </a:lvl3pPr>
          <a:lvl4pPr marL="857250" indent="-285750" algn="ctr">
            <a:defRPr sz="3900"/>
          </a:lvl4pPr>
          <a:lvl5pPr marL="1143000" indent="-285750" algn="ctr">
            <a:defRPr sz="3900"/>
          </a:lvl5pPr>
          <a:lvl6pPr marL="1428750" indent="-285750" algn="ctr">
            <a:defRPr sz="3900"/>
          </a:lvl6pPr>
          <a:lvl7pPr marL="1714500" indent="-285750" algn="ctr">
            <a:defRPr sz="3900"/>
          </a:lvl7pPr>
          <a:lvl8pPr marL="2000250" indent="-285750" algn="ctr">
            <a:defRPr sz="3900"/>
          </a:lvl8pPr>
          <a:lvl9pPr marL="2286000" indent="-285750" algn="ctr">
            <a:defRPr sz="3900"/>
          </a:lvl9pPr>
        </a:lstStyle>
        <a:p>
          <a:pPr lvl="0">
            <a:lnSpc>
              <a:spcPct val="100000"/>
            </a:lnSpc>
            <a:spcBef>
              <a:spcPct val="0"/>
            </a:spcBef>
            <a:spcAft>
              <a:spcPct val="35000"/>
            </a:spcAft>
          </a:pPr>
          <a:endParaRPr lang="en-US">
            <a:solidFill>
              <a:schemeClr val="tx1"/>
            </a:solidFill>
          </a:endParaRPr>
        </a:p>
      </dsp:txBody>
      <dsp:txXfrm>
        <a:off x="702800" y="2032000"/>
        <a:ext cx="461037" cy="878500"/>
      </dsp:txXfrm>
    </dsp:sp>
    <dsp:sp modelId="{76235A0B-438A-E942-8062-14647605D561}">
      <dsp:nvSpPr>
        <dsp:cNvPr id="3" name="矩形 2"/>
        <dsp:cNvSpPr/>
      </dsp:nvSpPr>
      <dsp:spPr bwMode="white">
        <a:xfrm rot="16200000">
          <a:off x="-1498073" y="1680600"/>
          <a:ext cx="3698945" cy="702800"/>
        </a:xfrm>
        <a:prstGeom prst="rect">
          <a:avLst/>
        </a:prstGeom>
        <a:sp3d prstMaterial="dkEdge">
          <a:bevelT w="8200" h="38100"/>
        </a:sp3d>
      </dsp:spPr>
      <dsp:style>
        <a:lnRef idx="0">
          <a:schemeClr val="lt1"/>
        </a:lnRef>
        <a:fillRef idx="2">
          <a:schemeClr val="accent4"/>
        </a:fillRef>
        <a:effectRef idx="1">
          <a:scrgbClr r="0" g="0" b="0"/>
        </a:effectRef>
        <a:fontRef idx="minor">
          <a:schemeClr val="dk1"/>
        </a:fontRef>
      </dsp:style>
      <dsp:txBody>
        <a:bodyPr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dirty="0"/>
            <a:t>The human genome and variation</a:t>
          </a:r>
        </a:p>
      </dsp:txBody>
      <dsp:txXfrm rot="16200000">
        <a:off x="-1498073" y="1680600"/>
        <a:ext cx="3698945" cy="702800"/>
      </dsp:txXfrm>
    </dsp:sp>
    <dsp:sp modelId="{23130193-11CC-4A42-8233-93C4A8C655E3}">
      <dsp:nvSpPr>
        <dsp:cNvPr id="5" name="矩形 4"/>
        <dsp:cNvSpPr/>
      </dsp:nvSpPr>
      <dsp:spPr bwMode="white">
        <a:xfrm>
          <a:off x="1163836" y="802101"/>
          <a:ext cx="5073431" cy="702800"/>
        </a:xfrm>
        <a:prstGeom prst="rect">
          <a:avLst/>
        </a:prstGeom>
        <a:sp3d prstMaterial="dkEdge">
          <a:bevelT w="8200" h="38100"/>
        </a:sp3d>
      </dsp:spPr>
      <dsp:style>
        <a:lnRef idx="0">
          <a:schemeClr val="lt1"/>
        </a:lnRef>
        <a:fillRef idx="2">
          <a:schemeClr val="accent6">
            <a:hueOff val="0"/>
            <a:satOff val="0"/>
            <a:lumOff val="0"/>
            <a:alpha val="100000"/>
          </a:schemeClr>
        </a:fillRef>
        <a:effectRef idx="1">
          <a:scrgbClr r="0" g="0" b="0"/>
        </a:effectRef>
        <a:fontRef idx="minor">
          <a:schemeClr val="dk1"/>
        </a:fontRef>
      </dsp:style>
      <dsp:txBody>
        <a:bodyPr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dirty="0"/>
            <a:t>The basics of the human genome</a:t>
          </a:r>
        </a:p>
      </dsp:txBody>
      <dsp:txXfrm>
        <a:off x="1163836" y="802101"/>
        <a:ext cx="5073431" cy="702800"/>
      </dsp:txXfrm>
    </dsp:sp>
    <dsp:sp modelId="{AB271E9A-FB4E-7F4E-9F3D-49EC74EB2A60}">
      <dsp:nvSpPr>
        <dsp:cNvPr id="7" name="矩形 6"/>
        <dsp:cNvSpPr/>
      </dsp:nvSpPr>
      <dsp:spPr bwMode="white">
        <a:xfrm>
          <a:off x="1163836" y="1680600"/>
          <a:ext cx="5104228" cy="702800"/>
        </a:xfrm>
        <a:prstGeom prst="rect">
          <a:avLst/>
        </a:prstGeom>
        <a:sp3d prstMaterial="dkEdge">
          <a:bevelT w="8200" h="38100"/>
        </a:sp3d>
      </dsp:spPr>
      <dsp:style>
        <a:lnRef idx="0">
          <a:schemeClr val="lt1"/>
        </a:lnRef>
        <a:fillRef idx="2">
          <a:schemeClr val="accent6">
            <a:hueOff val="0"/>
            <a:satOff val="0"/>
            <a:lumOff val="0"/>
            <a:alpha val="100000"/>
          </a:schemeClr>
        </a:fillRef>
        <a:effectRef idx="1">
          <a:scrgbClr r="0" g="0" b="0"/>
        </a:effectRef>
        <a:fontRef idx="minor">
          <a:schemeClr val="dk1"/>
        </a:fontRef>
      </dsp:style>
      <dsp:txBody>
        <a:bodyPr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dirty="0"/>
            <a:t>Identification of genomic variants</a:t>
          </a:r>
        </a:p>
      </dsp:txBody>
      <dsp:txXfrm>
        <a:off x="1163836" y="1680600"/>
        <a:ext cx="5104228" cy="702800"/>
      </dsp:txXfrm>
    </dsp:sp>
    <dsp:sp modelId="{FC47AA3B-C87B-4C48-9C53-FAD88DBE6084}">
      <dsp:nvSpPr>
        <dsp:cNvPr id="9" name="矩形 8"/>
        <dsp:cNvSpPr/>
      </dsp:nvSpPr>
      <dsp:spPr bwMode="white">
        <a:xfrm>
          <a:off x="1163836" y="2559100"/>
          <a:ext cx="5087331" cy="702800"/>
        </a:xfrm>
        <a:prstGeom prst="rect">
          <a:avLst/>
        </a:prstGeom>
        <a:sp3d prstMaterial="dkEdge">
          <a:bevelT w="8200" h="38100"/>
        </a:sp3d>
      </dsp:spPr>
      <dsp:style>
        <a:lnRef idx="0">
          <a:schemeClr val="lt1"/>
        </a:lnRef>
        <a:fillRef idx="2">
          <a:schemeClr val="accent6">
            <a:hueOff val="0"/>
            <a:satOff val="0"/>
            <a:lumOff val="0"/>
            <a:alpha val="100000"/>
          </a:schemeClr>
        </a:fillRef>
        <a:effectRef idx="1">
          <a:scrgbClr r="0" g="0" b="0"/>
        </a:effectRef>
        <a:fontRef idx="minor">
          <a:schemeClr val="dk1"/>
        </a:fontRef>
      </dsp:style>
      <dsp:txBody>
        <a:bodyPr lIns="13970" tIns="13970" rIns="13970" bIns="1397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dirty="0"/>
            <a:t>Interpretation of genome variants</a:t>
          </a:r>
        </a:p>
      </dsp:txBody>
      <dsp:txXfrm>
        <a:off x="1163836" y="2559100"/>
        <a:ext cx="5087331" cy="702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DF849B-706E-C64C-8F8D-10940D58814C}">
      <dsp:nvSpPr>
        <dsp:cNvPr id="0" name=""/>
        <dsp:cNvSpPr/>
      </dsp:nvSpPr>
      <dsp:spPr>
        <a:xfrm>
          <a:off x="-5185714" y="-794313"/>
          <a:ext cx="6175331" cy="6175331"/>
        </a:xfrm>
        <a:prstGeom prst="blockArc">
          <a:avLst>
            <a:gd name="adj1" fmla="val 18900000"/>
            <a:gd name="adj2" fmla="val 2700000"/>
            <a:gd name="adj3" fmla="val 35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A2C0F5-A3C3-F94F-92CE-86074052B26F}">
      <dsp:nvSpPr>
        <dsp:cNvPr id="0" name=""/>
        <dsp:cNvSpPr/>
      </dsp:nvSpPr>
      <dsp:spPr>
        <a:xfrm>
          <a:off x="369084" y="241535"/>
          <a:ext cx="7155388" cy="48288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3293"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a:t>Protein-coding gene: </a:t>
          </a:r>
          <a:r>
            <a:rPr lang="en-US" sz="1400" b="1" kern="1200" dirty="0"/>
            <a:t>G</a:t>
          </a:r>
          <a:r>
            <a:rPr lang="en-US" sz="1400" b="0" i="0" u="none" kern="1200" dirty="0"/>
            <a:t>enes that contains an open reading frame (ORF).</a:t>
          </a:r>
          <a:endParaRPr lang="en-US" sz="1400" b="1" kern="1200" dirty="0"/>
        </a:p>
      </dsp:txBody>
      <dsp:txXfrm>
        <a:off x="369084" y="241535"/>
        <a:ext cx="7155388" cy="482888"/>
      </dsp:txXfrm>
    </dsp:sp>
    <dsp:sp modelId="{C661D561-BF3F-5441-AB56-1BF5BC51F5FE}">
      <dsp:nvSpPr>
        <dsp:cNvPr id="0" name=""/>
        <dsp:cNvSpPr/>
      </dsp:nvSpPr>
      <dsp:spPr>
        <a:xfrm>
          <a:off x="67278" y="181174"/>
          <a:ext cx="603610" cy="603610"/>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B49225-C63C-444B-8E25-9D28AC0CD28B}">
      <dsp:nvSpPr>
        <dsp:cNvPr id="0" name=""/>
        <dsp:cNvSpPr/>
      </dsp:nvSpPr>
      <dsp:spPr>
        <a:xfrm>
          <a:off x="766292" y="965776"/>
          <a:ext cx="6758180" cy="482888"/>
        </a:xfrm>
        <a:prstGeom prst="rect">
          <a:avLst/>
        </a:prstGeom>
        <a:solidFill>
          <a:schemeClr val="accent4">
            <a:hueOff val="1960178"/>
            <a:satOff val="-8155"/>
            <a:lumOff val="1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3293"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u="none" kern="1200" dirty="0"/>
            <a:t>Long non-coding RNA (lncRNA) gene:</a:t>
          </a:r>
          <a:r>
            <a:rPr lang="en-US" sz="1400" b="0" i="0" u="none" kern="1200" dirty="0"/>
            <a:t> A non-coding gene &gt;200bp in length</a:t>
          </a:r>
          <a:endParaRPr lang="en-US" sz="1400" kern="1200" dirty="0"/>
        </a:p>
      </dsp:txBody>
      <dsp:txXfrm>
        <a:off x="766292" y="965776"/>
        <a:ext cx="6758180" cy="482888"/>
      </dsp:txXfrm>
    </dsp:sp>
    <dsp:sp modelId="{DBF5B07A-5025-EB47-9B51-A045BDC5126E}">
      <dsp:nvSpPr>
        <dsp:cNvPr id="0" name=""/>
        <dsp:cNvSpPr/>
      </dsp:nvSpPr>
      <dsp:spPr>
        <a:xfrm>
          <a:off x="464487" y="905415"/>
          <a:ext cx="603610" cy="603610"/>
        </a:xfrm>
        <a:prstGeom prst="ellipse">
          <a:avLst/>
        </a:prstGeom>
        <a:solidFill>
          <a:schemeClr val="lt1">
            <a:hueOff val="0"/>
            <a:satOff val="0"/>
            <a:lumOff val="0"/>
            <a:alphaOff val="0"/>
          </a:schemeClr>
        </a:solidFill>
        <a:ln w="12700" cap="flat" cmpd="sng" algn="ctr">
          <a:solidFill>
            <a:schemeClr val="accent4">
              <a:hueOff val="1960178"/>
              <a:satOff val="-8155"/>
              <a:lumOff val="1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382138-4A15-A947-9032-92F830679DA6}">
      <dsp:nvSpPr>
        <dsp:cNvPr id="0" name=""/>
        <dsp:cNvSpPr/>
      </dsp:nvSpPr>
      <dsp:spPr>
        <a:xfrm>
          <a:off x="947926" y="1690017"/>
          <a:ext cx="6576546" cy="482888"/>
        </a:xfrm>
        <a:prstGeom prst="rect">
          <a:avLst/>
        </a:prstGeom>
        <a:solidFill>
          <a:schemeClr val="accent4">
            <a:hueOff val="3920356"/>
            <a:satOff val="-16311"/>
            <a:lumOff val="3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3293"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u="none" kern="1200" dirty="0"/>
            <a:t>ncRNA gene:</a:t>
          </a:r>
          <a:r>
            <a:rPr lang="en-US" sz="1400" b="0" i="0" u="none" kern="1200" dirty="0"/>
            <a:t> A non-coding gene, such as microRNA, tRNA, rRNA, etc.</a:t>
          </a:r>
          <a:endParaRPr lang="en-US" sz="1400" kern="1200" dirty="0"/>
        </a:p>
      </dsp:txBody>
      <dsp:txXfrm>
        <a:off x="947926" y="1690017"/>
        <a:ext cx="6576546" cy="482888"/>
      </dsp:txXfrm>
    </dsp:sp>
    <dsp:sp modelId="{2AACBBB6-5488-064A-95D5-C66845B342FC}">
      <dsp:nvSpPr>
        <dsp:cNvPr id="0" name=""/>
        <dsp:cNvSpPr/>
      </dsp:nvSpPr>
      <dsp:spPr>
        <a:xfrm>
          <a:off x="646121" y="1629656"/>
          <a:ext cx="603610" cy="603610"/>
        </a:xfrm>
        <a:prstGeom prst="ellipse">
          <a:avLst/>
        </a:prstGeom>
        <a:solidFill>
          <a:schemeClr val="lt1">
            <a:hueOff val="0"/>
            <a:satOff val="0"/>
            <a:lumOff val="0"/>
            <a:alphaOff val="0"/>
          </a:schemeClr>
        </a:solidFill>
        <a:ln w="12700" cap="flat" cmpd="sng" algn="ctr">
          <a:solidFill>
            <a:schemeClr val="accent4">
              <a:hueOff val="3920356"/>
              <a:satOff val="-16311"/>
              <a:lumOff val="3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BFB397-D4B5-0D49-AF39-C361BB341A37}">
      <dsp:nvSpPr>
        <dsp:cNvPr id="0" name=""/>
        <dsp:cNvSpPr/>
      </dsp:nvSpPr>
      <dsp:spPr>
        <a:xfrm>
          <a:off x="947926" y="2413799"/>
          <a:ext cx="6576546" cy="482888"/>
        </a:xfrm>
        <a:prstGeom prst="rect">
          <a:avLst/>
        </a:prstGeom>
        <a:solidFill>
          <a:schemeClr val="accent4">
            <a:hueOff val="5880535"/>
            <a:satOff val="-24466"/>
            <a:lumOff val="5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3293"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u="none" kern="1200" dirty="0"/>
            <a:t>Pseudogene:</a:t>
          </a:r>
          <a:r>
            <a:rPr lang="en-US" sz="1400" b="0" i="0" u="none" kern="1200" dirty="0"/>
            <a:t> A gene that has homology to known protein-coding genes but contain a frameshift and/or stop codon(s) which disrupts the ORF.</a:t>
          </a:r>
          <a:endParaRPr lang="en-US" sz="1400" kern="1200" dirty="0"/>
        </a:p>
      </dsp:txBody>
      <dsp:txXfrm>
        <a:off x="947926" y="2413799"/>
        <a:ext cx="6576546" cy="482888"/>
      </dsp:txXfrm>
    </dsp:sp>
    <dsp:sp modelId="{7E2B7FB8-7775-3C43-A776-B75EC1B6CAF0}">
      <dsp:nvSpPr>
        <dsp:cNvPr id="0" name=""/>
        <dsp:cNvSpPr/>
      </dsp:nvSpPr>
      <dsp:spPr>
        <a:xfrm>
          <a:off x="646121" y="2353438"/>
          <a:ext cx="603610" cy="603610"/>
        </a:xfrm>
        <a:prstGeom prst="ellipse">
          <a:avLst/>
        </a:prstGeom>
        <a:solidFill>
          <a:schemeClr val="lt1">
            <a:hueOff val="0"/>
            <a:satOff val="0"/>
            <a:lumOff val="0"/>
            <a:alphaOff val="0"/>
          </a:schemeClr>
        </a:solidFill>
        <a:ln w="12700" cap="flat" cmpd="sng" algn="ctr">
          <a:solidFill>
            <a:schemeClr val="accent4">
              <a:hueOff val="5880535"/>
              <a:satOff val="-24466"/>
              <a:lumOff val="5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176E57-A058-8D4D-A61A-F8EEA9B3B0A0}">
      <dsp:nvSpPr>
        <dsp:cNvPr id="0" name=""/>
        <dsp:cNvSpPr/>
      </dsp:nvSpPr>
      <dsp:spPr>
        <a:xfrm>
          <a:off x="766292" y="3138040"/>
          <a:ext cx="6758180" cy="482888"/>
        </a:xfrm>
        <a:prstGeom prst="rect">
          <a:avLst/>
        </a:prstGeom>
        <a:solidFill>
          <a:schemeClr val="accent4">
            <a:hueOff val="7840713"/>
            <a:satOff val="-32622"/>
            <a:lumOff val="7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3293"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u="none" kern="1200" dirty="0"/>
            <a:t>IG gene: I</a:t>
          </a:r>
          <a:r>
            <a:rPr lang="en-US" sz="1400" b="0" i="0" u="none" kern="1200" dirty="0"/>
            <a:t>mmunoglobulin gene that undergoes somatic recombination.</a:t>
          </a:r>
          <a:endParaRPr lang="en-US" sz="1400" kern="1200" dirty="0"/>
        </a:p>
      </dsp:txBody>
      <dsp:txXfrm>
        <a:off x="766292" y="3138040"/>
        <a:ext cx="6758180" cy="482888"/>
      </dsp:txXfrm>
    </dsp:sp>
    <dsp:sp modelId="{3E4FB16A-BCA3-A549-9530-3CDE6BAAEA3B}">
      <dsp:nvSpPr>
        <dsp:cNvPr id="0" name=""/>
        <dsp:cNvSpPr/>
      </dsp:nvSpPr>
      <dsp:spPr>
        <a:xfrm>
          <a:off x="464487" y="3077679"/>
          <a:ext cx="603610" cy="603610"/>
        </a:xfrm>
        <a:prstGeom prst="ellipse">
          <a:avLst/>
        </a:prstGeom>
        <a:solidFill>
          <a:schemeClr val="lt1">
            <a:hueOff val="0"/>
            <a:satOff val="0"/>
            <a:lumOff val="0"/>
            <a:alphaOff val="0"/>
          </a:schemeClr>
        </a:solidFill>
        <a:ln w="12700" cap="flat" cmpd="sng" algn="ctr">
          <a:solidFill>
            <a:schemeClr val="accent4">
              <a:hueOff val="7840713"/>
              <a:satOff val="-32622"/>
              <a:lumOff val="7686"/>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FE23CB-0052-614C-9171-E6BB65CB6E49}">
      <dsp:nvSpPr>
        <dsp:cNvPr id="0" name=""/>
        <dsp:cNvSpPr/>
      </dsp:nvSpPr>
      <dsp:spPr>
        <a:xfrm>
          <a:off x="369084" y="3862280"/>
          <a:ext cx="7155388" cy="482888"/>
        </a:xfrm>
        <a:prstGeom prst="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3293"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u="none" kern="1200" dirty="0"/>
            <a:t>TR gene:</a:t>
          </a:r>
          <a:r>
            <a:rPr lang="en-US" sz="1400" b="0" i="0" u="none" kern="1200" dirty="0"/>
            <a:t> T cell receptor gene that undergoes somatic recombination.</a:t>
          </a:r>
          <a:endParaRPr lang="en-US" sz="1400" kern="1200" dirty="0"/>
        </a:p>
      </dsp:txBody>
      <dsp:txXfrm>
        <a:off x="369084" y="3862280"/>
        <a:ext cx="7155388" cy="482888"/>
      </dsp:txXfrm>
    </dsp:sp>
    <dsp:sp modelId="{3B39DE91-CD88-8140-8142-AD370C529539}">
      <dsp:nvSpPr>
        <dsp:cNvPr id="0" name=""/>
        <dsp:cNvSpPr/>
      </dsp:nvSpPr>
      <dsp:spPr>
        <a:xfrm>
          <a:off x="67278" y="3801919"/>
          <a:ext cx="603610" cy="603610"/>
        </a:xfrm>
        <a:prstGeom prst="ellipse">
          <a:avLst/>
        </a:prstGeom>
        <a:solidFill>
          <a:schemeClr val="lt1">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type="rect" r:blip="" rot="270">
                  <dgm:adjLst/>
                </dgm:shape>
              </dgm:if>
              <dgm:else name="Name11">
                <dgm:shape xmlns:r="http://schemas.openxmlformats.org/officeDocument/2006/relationships" type="rect" r:blip="" rot="90">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6208B3-B06C-5B43-BF50-71F0D789648F}"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4EC7CF-E16F-534F-B5FD-CD2EC28A3BA6}"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6" Type="http://schemas.openxmlformats.org/officeDocument/2006/relationships/hyperlink" Target="https://baike.baidu.com/item/%E5%85%AC%E5%BC%80%E5%8F%91%E8%A1%A8/10515739?fromModule=lemma_inlink" TargetMode="External"/><Relationship Id="rId5" Type="http://schemas.openxmlformats.org/officeDocument/2006/relationships/hyperlink" Target="https://baike.baidu.com/item/%E7%A7%81%E4%BA%BA%E4%BC%81%E4%B8%9A/22471520?fromModule=lemma_inlink" TargetMode="External"/><Relationship Id="rId4" Type="http://schemas.openxmlformats.org/officeDocument/2006/relationships/hyperlink" Target="https://baike.baidu.com/item/%E5%85%AC%E5%85%B1%E5%9F%BA%E9%87%91/6845488?fromModule=lemma_inlink" TargetMode="External"/><Relationship Id="rId3" Type="http://schemas.openxmlformats.org/officeDocument/2006/relationships/hyperlink" Target="https://baike.baidu.com/item/%E5%9F%BA%E5%9B%A0%E7%BB%84/2746983?fromModule=lemma_inlink" TargetMode="External"/><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sdmanuals.cn/professional/pediatrics/chromosome-and-gene-abnormalities/turner-syndrome" TargetMode="External"/><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4EC7CF-E16F-534F-B5FD-CD2EC28A3BA6}"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u="none" strike="noStrike" dirty="0">
                <a:solidFill>
                  <a:srgbClr val="000000"/>
                </a:solidFill>
                <a:effectLst/>
                <a:latin typeface="宋体" panose="02010600030101010101" pitchFamily="2" charset="-122"/>
                <a:ea typeface="宋体" panose="02010600030101010101" pitchFamily="2" charset="-122"/>
              </a:rPr>
              <a:t>他们发现了</a:t>
            </a:r>
            <a:r>
              <a:rPr lang="en-US" b="0" i="0" u="none" strike="noStrike" dirty="0">
                <a:solidFill>
                  <a:srgbClr val="000000"/>
                </a:solidFill>
                <a:effectLst/>
                <a:latin typeface="宋体" panose="02010600030101010101" pitchFamily="2" charset="-122"/>
                <a:ea typeface="宋体" panose="02010600030101010101" pitchFamily="2" charset="-122"/>
              </a:rPr>
              <a:t>microRNA，</a:t>
            </a:r>
            <a:r>
              <a:rPr lang="zh-CN" altLang="en-US" b="0" i="0" u="none" strike="noStrike" dirty="0">
                <a:solidFill>
                  <a:srgbClr val="000000"/>
                </a:solidFill>
                <a:effectLst/>
                <a:latin typeface="宋体" panose="02010600030101010101" pitchFamily="2" charset="-122"/>
                <a:ea typeface="宋体" panose="02010600030101010101" pitchFamily="2" charset="-122"/>
              </a:rPr>
              <a:t>这是一类新的微小</a:t>
            </a:r>
            <a:r>
              <a:rPr lang="en-US" b="0" i="0" u="none" strike="noStrike" dirty="0">
                <a:solidFill>
                  <a:srgbClr val="000000"/>
                </a:solidFill>
                <a:effectLst/>
                <a:latin typeface="宋体" panose="02010600030101010101" pitchFamily="2" charset="-122"/>
                <a:ea typeface="宋体" panose="02010600030101010101" pitchFamily="2" charset="-122"/>
              </a:rPr>
              <a:t>RNA</a:t>
            </a:r>
            <a:r>
              <a:rPr lang="zh-CN" altLang="en-US" b="0" i="0" u="none" strike="noStrike" dirty="0">
                <a:solidFill>
                  <a:srgbClr val="000000"/>
                </a:solidFill>
                <a:effectLst/>
                <a:latin typeface="宋体" panose="02010600030101010101" pitchFamily="2" charset="-122"/>
                <a:ea typeface="宋体" panose="02010600030101010101" pitchFamily="2" charset="-122"/>
              </a:rPr>
              <a:t>分子，在基因调控中起着至关重要的作用。他们的突破性发现揭示了一种全新的基因调控原理，这种原理对包括人类在内的多细胞生物至关重要。现在已经知道，人类基因组编码超过</a:t>
            </a:r>
            <a:r>
              <a:rPr lang="en-US" altLang="zh-CN" b="0" i="0" u="none" strike="noStrike" dirty="0">
                <a:solidFill>
                  <a:srgbClr val="000000"/>
                </a:solidFill>
                <a:effectLst/>
                <a:latin typeface="宋体" panose="02010600030101010101" pitchFamily="2" charset="-122"/>
                <a:ea typeface="宋体" panose="02010600030101010101" pitchFamily="2" charset="-122"/>
              </a:rPr>
              <a:t>1000</a:t>
            </a:r>
            <a:r>
              <a:rPr lang="zh-CN" altLang="en-US" b="0" i="0" u="none" strike="noStrike" dirty="0">
                <a:solidFill>
                  <a:srgbClr val="000000"/>
                </a:solidFill>
                <a:effectLst/>
                <a:latin typeface="宋体" panose="02010600030101010101" pitchFamily="2" charset="-122"/>
                <a:ea typeface="宋体" panose="02010600030101010101" pitchFamily="2" charset="-122"/>
              </a:rPr>
              <a:t>个</a:t>
            </a:r>
            <a:r>
              <a:rPr lang="en-US" b="0" i="0" u="none" strike="noStrike" dirty="0">
                <a:solidFill>
                  <a:srgbClr val="000000"/>
                </a:solidFill>
                <a:effectLst/>
                <a:latin typeface="宋体" panose="02010600030101010101" pitchFamily="2" charset="-122"/>
                <a:ea typeface="宋体" panose="02010600030101010101" pitchFamily="2" charset="-122"/>
              </a:rPr>
              <a:t>microRNAs。</a:t>
            </a:r>
            <a:r>
              <a:rPr lang="zh-CN" altLang="en-US" b="0" i="0" u="none" strike="noStrike" dirty="0">
                <a:solidFill>
                  <a:srgbClr val="000000"/>
                </a:solidFill>
                <a:effectLst/>
                <a:latin typeface="宋体" panose="02010600030101010101" pitchFamily="2" charset="-122"/>
                <a:ea typeface="宋体" panose="02010600030101010101" pitchFamily="2" charset="-122"/>
              </a:rPr>
              <a:t>他们的惊人发现揭示了基因调控的一个全新维度。事实证明，</a:t>
            </a:r>
            <a:r>
              <a:rPr lang="en-US" b="0" i="0" u="none" strike="noStrike" dirty="0">
                <a:solidFill>
                  <a:srgbClr val="000000"/>
                </a:solidFill>
                <a:effectLst/>
                <a:latin typeface="宋体" panose="02010600030101010101" pitchFamily="2" charset="-122"/>
                <a:ea typeface="宋体" panose="02010600030101010101" pitchFamily="2" charset="-122"/>
              </a:rPr>
              <a:t>microRNA</a:t>
            </a:r>
            <a:r>
              <a:rPr lang="zh-CN" altLang="en-US" b="0" i="0" u="none" strike="noStrike" dirty="0">
                <a:solidFill>
                  <a:srgbClr val="000000"/>
                </a:solidFill>
                <a:effectLst/>
                <a:latin typeface="宋体" panose="02010600030101010101" pitchFamily="2" charset="-122"/>
                <a:ea typeface="宋体" panose="02010600030101010101" pitchFamily="2" charset="-122"/>
              </a:rPr>
              <a:t>对生物体的发育和功能至关重要。</a:t>
            </a:r>
            <a:endParaRPr lang="en-US" altLang="zh-CN" b="0" i="0" u="none" strike="noStrike" dirty="0">
              <a:solidFill>
                <a:srgbClr val="000000"/>
              </a:solidFill>
              <a:effectLst/>
              <a:latin typeface="宋体" panose="02010600030101010101" pitchFamily="2" charset="-122"/>
              <a:ea typeface="宋体" panose="02010600030101010101" pitchFamily="2" charset="-122"/>
            </a:endParaRPr>
          </a:p>
          <a:p>
            <a:endParaRPr lang="en-US" b="0" i="0" u="none" strike="noStrike" dirty="0">
              <a:solidFill>
                <a:srgbClr val="000000"/>
              </a:solidFill>
              <a:effectLst/>
              <a:latin typeface="宋体" panose="02010600030101010101" pitchFamily="2" charset="-122"/>
              <a:ea typeface="宋体" panose="02010600030101010101" pitchFamily="2" charset="-122"/>
            </a:endParaRPr>
          </a:p>
          <a:p>
            <a:r>
              <a:rPr lang="zh-CN" altLang="en-US" b="0" i="0" u="none" strike="noStrike" dirty="0">
                <a:solidFill>
                  <a:srgbClr val="333333"/>
                </a:solidFill>
                <a:effectLst/>
                <a:latin typeface="Hiragino Sans GB" panose="020B0300000000000000" pitchFamily="34" charset="-128"/>
                <a:ea typeface="Hiragino Sans GB" panose="020B0300000000000000" pitchFamily="34" charset="-128"/>
              </a:rPr>
              <a:t>我们身体中的器官和组织由多种不同的细胞类型组成，它们的</a:t>
            </a:r>
            <a:r>
              <a:rPr lang="en-US" b="0" i="0" u="none" strike="noStrike" dirty="0">
                <a:solidFill>
                  <a:srgbClr val="333333"/>
                </a:solidFill>
                <a:effectLst/>
                <a:latin typeface="Hiragino Sans GB" panose="020B0300000000000000" pitchFamily="34" charset="-128"/>
                <a:ea typeface="Hiragino Sans GB" panose="020B0300000000000000" pitchFamily="34" charset="-128"/>
              </a:rPr>
              <a:t>DNA</a:t>
            </a:r>
            <a:r>
              <a:rPr lang="zh-CN" altLang="en-US" b="0" i="0" u="none" strike="noStrike" dirty="0">
                <a:solidFill>
                  <a:srgbClr val="333333"/>
                </a:solidFill>
                <a:effectLst/>
                <a:latin typeface="Hiragino Sans GB" panose="020B0300000000000000" pitchFamily="34" charset="-128"/>
                <a:ea typeface="Hiragino Sans GB" panose="020B0300000000000000" pitchFamily="34" charset="-128"/>
              </a:rPr>
              <a:t>中都储存着相同的遗传信息。然而，这些不同的细胞会表达出独特的蛋白质组合。</a:t>
            </a:r>
            <a:endParaRPr lang="en-US" altLang="zh-CN" b="0" i="0" u="none" strike="noStrike" dirty="0">
              <a:solidFill>
                <a:srgbClr val="333333"/>
              </a:solidFill>
              <a:effectLst/>
              <a:latin typeface="Hiragino Sans GB" panose="020B0300000000000000" pitchFamily="34" charset="-128"/>
              <a:ea typeface="Hiragino Sans GB" panose="020B0300000000000000" pitchFamily="34" charset="-128"/>
            </a:endParaRPr>
          </a:p>
          <a:p>
            <a:pPr algn="just"/>
            <a:r>
              <a:rPr lang="zh-CN" altLang="en-US" b="0" i="0" u="none" strike="noStrike" dirty="0">
                <a:solidFill>
                  <a:srgbClr val="333333"/>
                </a:solidFill>
                <a:effectLst/>
                <a:latin typeface="Hiragino Sans GB" panose="020B0300000000000000" pitchFamily="34" charset="-128"/>
                <a:ea typeface="Hiragino Sans GB" panose="020B0300000000000000" pitchFamily="34" charset="-128"/>
              </a:rPr>
              <a:t>那么，这些差异是如何产生的呢？</a:t>
            </a:r>
            <a:endParaRPr lang="zh-CN" altLang="en-US" b="0" i="0" u="none" strike="noStrike" dirty="0">
              <a:solidFill>
                <a:srgbClr val="333333"/>
              </a:solidFill>
              <a:effectLst/>
              <a:latin typeface="Hiragino Sans GB" panose="020B0300000000000000" pitchFamily="34" charset="-128"/>
              <a:ea typeface="Hiragino Sans GB" panose="020B0300000000000000" pitchFamily="34" charset="-128"/>
            </a:endParaRPr>
          </a:p>
          <a:p>
            <a:pPr algn="just"/>
            <a:r>
              <a:rPr lang="zh-CN" altLang="en-US" b="0" i="0" u="none" strike="noStrike" dirty="0">
                <a:solidFill>
                  <a:srgbClr val="333333"/>
                </a:solidFill>
                <a:effectLst/>
                <a:latin typeface="Hiragino Sans GB" panose="020B0300000000000000" pitchFamily="34" charset="-128"/>
                <a:ea typeface="Hiragino Sans GB" panose="020B0300000000000000" pitchFamily="34" charset="-128"/>
              </a:rPr>
              <a:t>答案在于基因调控（</a:t>
            </a:r>
            <a:r>
              <a:rPr lang="en-US" b="0" i="0" u="none" strike="noStrike" dirty="0">
                <a:solidFill>
                  <a:srgbClr val="333333"/>
                </a:solidFill>
                <a:effectLst/>
                <a:latin typeface="Hiragino Sans GB" panose="020B0300000000000000" pitchFamily="34" charset="-128"/>
                <a:ea typeface="Hiragino Sans GB" panose="020B0300000000000000" pitchFamily="34" charset="-128"/>
              </a:rPr>
              <a:t>gene regulation），</a:t>
            </a:r>
            <a:r>
              <a:rPr lang="zh-CN" altLang="en-US" b="0" i="0" u="none" strike="noStrike" dirty="0">
                <a:solidFill>
                  <a:srgbClr val="333333"/>
                </a:solidFill>
                <a:effectLst/>
                <a:latin typeface="Hiragino Sans GB" panose="020B0300000000000000" pitchFamily="34" charset="-128"/>
                <a:ea typeface="Hiragino Sans GB" panose="020B0300000000000000" pitchFamily="34" charset="-128"/>
              </a:rPr>
              <a:t>它使得每个细胞只选择与自身相关的指令。这能确保每种细胞类型中只有正确的一组基因处于活跃状态。</a:t>
            </a:r>
            <a:endParaRPr lang="zh-CN" altLang="en-US" b="0" i="0" u="none" strike="noStrike" dirty="0">
              <a:solidFill>
                <a:srgbClr val="333333"/>
              </a:solidFill>
              <a:effectLst/>
              <a:latin typeface="Hiragino Sans GB" panose="020B0300000000000000" pitchFamily="34" charset="-128"/>
              <a:ea typeface="Hiragino Sans GB" panose="020B0300000000000000" pitchFamily="34" charset="-128"/>
            </a:endParaRPr>
          </a:p>
          <a:p>
            <a:endParaRPr lang="en-US" altLang="zh-CN" b="0" i="0" u="none" strike="noStrike" dirty="0">
              <a:solidFill>
                <a:srgbClr val="000000"/>
              </a:solidFill>
              <a:effectLst/>
              <a:latin typeface="宋体" panose="02010600030101010101" pitchFamily="2" charset="-122"/>
              <a:ea typeface="宋体" panose="02010600030101010101" pitchFamily="2" charset="-122"/>
            </a:endParaRPr>
          </a:p>
          <a:p>
            <a:r>
              <a:rPr lang="en-US" b="0" i="0" u="none" strike="noStrike" dirty="0">
                <a:solidFill>
                  <a:srgbClr val="333333"/>
                </a:solidFill>
                <a:effectLst/>
                <a:latin typeface="Hiragino Sans GB" panose="020B0300000000000000" pitchFamily="34" charset="-128"/>
                <a:ea typeface="Hiragino Sans GB" panose="020B0300000000000000" pitchFamily="34" charset="-128"/>
              </a:rPr>
              <a:t>Victor </a:t>
            </a:r>
            <a:r>
              <a:rPr lang="en-US" b="0" i="0" u="none" strike="noStrike" dirty="0" err="1">
                <a:solidFill>
                  <a:srgbClr val="333333"/>
                </a:solidFill>
                <a:effectLst/>
                <a:latin typeface="Hiragino Sans GB" panose="020B0300000000000000" pitchFamily="34" charset="-128"/>
                <a:ea typeface="Hiragino Sans GB" panose="020B0300000000000000" pitchFamily="34" charset="-128"/>
              </a:rPr>
              <a:t>Ambros</a:t>
            </a:r>
            <a:r>
              <a:rPr lang="en-US" b="0" i="0" u="none" strike="noStrike" dirty="0">
                <a:solidFill>
                  <a:srgbClr val="333333"/>
                </a:solidFill>
                <a:effectLst/>
                <a:latin typeface="Hiragino Sans GB" panose="020B0300000000000000" pitchFamily="34" charset="-128"/>
                <a:ea typeface="Hiragino Sans GB" panose="020B0300000000000000" pitchFamily="34" charset="-128"/>
              </a:rPr>
              <a:t> </a:t>
            </a:r>
            <a:r>
              <a:rPr lang="zh-CN" altLang="en-US" b="0" i="0" u="none" strike="noStrike" dirty="0">
                <a:solidFill>
                  <a:srgbClr val="333333"/>
                </a:solidFill>
                <a:effectLst/>
                <a:latin typeface="Hiragino Sans GB" panose="020B0300000000000000" pitchFamily="34" charset="-128"/>
                <a:ea typeface="Hiragino Sans GB" panose="020B0300000000000000" pitchFamily="34" charset="-128"/>
              </a:rPr>
              <a:t>和 </a:t>
            </a:r>
            <a:r>
              <a:rPr lang="en-US" b="0" i="0" u="none" strike="noStrike" dirty="0">
                <a:solidFill>
                  <a:srgbClr val="333333"/>
                </a:solidFill>
                <a:effectLst/>
                <a:latin typeface="Hiragino Sans GB" panose="020B0300000000000000" pitchFamily="34" charset="-128"/>
                <a:ea typeface="Hiragino Sans GB" panose="020B0300000000000000" pitchFamily="34" charset="-128"/>
              </a:rPr>
              <a:t>Gary </a:t>
            </a:r>
            <a:r>
              <a:rPr lang="en-US" b="0" i="0" u="none" strike="noStrike" dirty="0" err="1">
                <a:solidFill>
                  <a:srgbClr val="333333"/>
                </a:solidFill>
                <a:effectLst/>
                <a:latin typeface="Hiragino Sans GB" panose="020B0300000000000000" pitchFamily="34" charset="-128"/>
                <a:ea typeface="Hiragino Sans GB" panose="020B0300000000000000" pitchFamily="34" charset="-128"/>
              </a:rPr>
              <a:t>Ruvkun</a:t>
            </a:r>
            <a:r>
              <a:rPr lang="en-US" b="0" i="0" u="none" strike="noStrike" dirty="0">
                <a:solidFill>
                  <a:srgbClr val="333333"/>
                </a:solidFill>
                <a:effectLst/>
                <a:latin typeface="Hiragino Sans GB" panose="020B0300000000000000" pitchFamily="34" charset="-128"/>
                <a:ea typeface="Hiragino Sans GB" panose="020B0300000000000000" pitchFamily="34" charset="-128"/>
              </a:rPr>
              <a:t> </a:t>
            </a:r>
            <a:r>
              <a:rPr lang="zh-CN" altLang="en-US" b="0" i="0" u="none" strike="noStrike" dirty="0">
                <a:solidFill>
                  <a:srgbClr val="333333"/>
                </a:solidFill>
                <a:effectLst/>
                <a:latin typeface="Hiragino Sans GB" panose="020B0300000000000000" pitchFamily="34" charset="-128"/>
                <a:ea typeface="Hiragino Sans GB" panose="020B0300000000000000" pitchFamily="34" charset="-128"/>
              </a:rPr>
              <a:t>对不同类型的细胞如何发育感兴趣。他们发现了一类之前未知的</a:t>
            </a:r>
            <a:r>
              <a:rPr lang="en-US" b="0" i="0" u="none" strike="noStrike" dirty="0">
                <a:solidFill>
                  <a:srgbClr val="333333"/>
                </a:solidFill>
                <a:effectLst/>
                <a:latin typeface="Hiragino Sans GB" panose="020B0300000000000000" pitchFamily="34" charset="-128"/>
                <a:ea typeface="Hiragino Sans GB" panose="020B0300000000000000" pitchFamily="34" charset="-128"/>
              </a:rPr>
              <a:t>RNA</a:t>
            </a:r>
            <a:r>
              <a:rPr lang="zh-CN" altLang="en-US" b="0" i="0" u="none" strike="noStrike" dirty="0">
                <a:solidFill>
                  <a:srgbClr val="333333"/>
                </a:solidFill>
                <a:effectLst/>
                <a:latin typeface="Hiragino Sans GB" panose="020B0300000000000000" pitchFamily="34" charset="-128"/>
                <a:ea typeface="Hiragino Sans GB" panose="020B0300000000000000" pitchFamily="34" charset="-128"/>
              </a:rPr>
              <a:t>类型</a:t>
            </a:r>
            <a:r>
              <a:rPr lang="en-US" altLang="zh-CN" b="0" i="0" u="none" strike="noStrike" dirty="0">
                <a:solidFill>
                  <a:srgbClr val="333333"/>
                </a:solidFill>
                <a:effectLst/>
                <a:latin typeface="Hiragino Sans GB" panose="020B0300000000000000" pitchFamily="34" charset="-128"/>
                <a:ea typeface="Hiragino Sans GB" panose="020B0300000000000000" pitchFamily="34" charset="-128"/>
              </a:rPr>
              <a:t>——</a:t>
            </a:r>
            <a:r>
              <a:rPr lang="en-US" b="0" i="0" u="none" strike="noStrike" dirty="0">
                <a:solidFill>
                  <a:srgbClr val="333333"/>
                </a:solidFill>
                <a:effectLst/>
                <a:latin typeface="Hiragino Sans GB" panose="020B0300000000000000" pitchFamily="34" charset="-128"/>
                <a:ea typeface="Hiragino Sans GB" panose="020B0300000000000000" pitchFamily="34" charset="-128"/>
              </a:rPr>
              <a:t>microRNA（</a:t>
            </a:r>
            <a:r>
              <a:rPr lang="zh-CN" altLang="en-US" b="0" i="0" u="none" strike="noStrike" dirty="0">
                <a:solidFill>
                  <a:srgbClr val="333333"/>
                </a:solidFill>
                <a:effectLst/>
                <a:latin typeface="Hiragino Sans GB" panose="020B0300000000000000" pitchFamily="34" charset="-128"/>
                <a:ea typeface="Hiragino Sans GB" panose="020B0300000000000000" pitchFamily="34" charset="-128"/>
              </a:rPr>
              <a:t>简称</a:t>
            </a:r>
            <a:r>
              <a:rPr lang="en-US" b="0" i="0" u="none" strike="noStrike" dirty="0">
                <a:solidFill>
                  <a:srgbClr val="333333"/>
                </a:solidFill>
                <a:effectLst/>
                <a:latin typeface="Hiragino Sans GB" panose="020B0300000000000000" pitchFamily="34" charset="-128"/>
                <a:ea typeface="Hiragino Sans GB" panose="020B0300000000000000" pitchFamily="34" charset="-128"/>
              </a:rPr>
              <a:t>miRNA），</a:t>
            </a:r>
            <a:r>
              <a:rPr lang="zh-CN" altLang="en-US" b="0" i="0" u="none" strike="noStrike" dirty="0">
                <a:solidFill>
                  <a:srgbClr val="333333"/>
                </a:solidFill>
                <a:effectLst/>
                <a:latin typeface="Hiragino Sans GB" panose="020B0300000000000000" pitchFamily="34" charset="-128"/>
                <a:ea typeface="Hiragino Sans GB" panose="020B0300000000000000" pitchFamily="34" charset="-128"/>
              </a:rPr>
              <a:t>这种内源性的</a:t>
            </a:r>
            <a:r>
              <a:rPr lang="en-US" b="0" i="0" u="none" strike="noStrike" dirty="0">
                <a:solidFill>
                  <a:srgbClr val="333333"/>
                </a:solidFill>
                <a:effectLst/>
                <a:latin typeface="Hiragino Sans GB" panose="020B0300000000000000" pitchFamily="34" charset="-128"/>
                <a:ea typeface="Hiragino Sans GB" panose="020B0300000000000000" pitchFamily="34" charset="-128"/>
              </a:rPr>
              <a:t>RNA</a:t>
            </a:r>
            <a:r>
              <a:rPr lang="zh-CN" altLang="en-US" b="0" i="0" u="none" strike="noStrike" dirty="0">
                <a:solidFill>
                  <a:srgbClr val="333333"/>
                </a:solidFill>
                <a:effectLst/>
                <a:latin typeface="Hiragino Sans GB" panose="020B0300000000000000" pitchFamily="34" charset="-128"/>
                <a:ea typeface="Hiragino Sans GB" panose="020B0300000000000000" pitchFamily="34" charset="-128"/>
              </a:rPr>
              <a:t>分子在基因调控中扮演着至关重要的角色。</a:t>
            </a:r>
            <a:endParaRPr lang="en-US" dirty="0"/>
          </a:p>
        </p:txBody>
      </p:sp>
      <p:sp>
        <p:nvSpPr>
          <p:cNvPr id="4" name="Slide Number Placeholder 3"/>
          <p:cNvSpPr>
            <a:spLocks noGrp="1"/>
          </p:cNvSpPr>
          <p:nvPr>
            <p:ph type="sldNum" sz="quarter" idx="5"/>
          </p:nvPr>
        </p:nvSpPr>
        <p:spPr/>
        <p:txBody>
          <a:bodyPr/>
          <a:lstStyle/>
          <a:p>
            <a:fld id="{E04EC7CF-E16F-534F-B5FD-CD2EC28A3BA6}"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与</a:t>
            </a:r>
            <a:r>
              <a:rPr lang="zh-CN" altLang="en-US" dirty="0"/>
              <a:t> </a:t>
            </a:r>
            <a:r>
              <a:rPr lang="en-US" altLang="zh-CN" dirty="0"/>
              <a:t>unique sequence</a:t>
            </a:r>
            <a:r>
              <a:rPr lang="zh-CN" altLang="en-US" dirty="0"/>
              <a:t>相对应：</a:t>
            </a:r>
            <a:r>
              <a:rPr lang="en-US" altLang="zh-CN" dirty="0"/>
              <a:t>unique sequence</a:t>
            </a:r>
            <a:r>
              <a:rPr lang="zh-CN" altLang="en-US" dirty="0"/>
              <a:t>通常包括我们之前讲到的</a:t>
            </a:r>
            <a:r>
              <a:rPr lang="en-US" altLang="zh-CN" dirty="0"/>
              <a:t>protein coding genes, ncRNA, </a:t>
            </a:r>
            <a:r>
              <a:rPr lang="zh-CN" altLang="en-US" dirty="0"/>
              <a:t>等等</a:t>
            </a:r>
            <a:endParaRPr lang="en-US" dirty="0"/>
          </a:p>
        </p:txBody>
      </p:sp>
      <p:sp>
        <p:nvSpPr>
          <p:cNvPr id="4" name="Slide Number Placeholder 3"/>
          <p:cNvSpPr>
            <a:spLocks noGrp="1"/>
          </p:cNvSpPr>
          <p:nvPr>
            <p:ph type="sldNum" sz="quarter" idx="5"/>
          </p:nvPr>
        </p:nvSpPr>
        <p:spPr/>
        <p:txBody>
          <a:bodyPr/>
          <a:lstStyle/>
          <a:p>
            <a:fld id="{E04EC7CF-E16F-534F-B5FD-CD2EC28A3BA6}"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22222"/>
                </a:solidFill>
                <a:effectLst/>
                <a:latin typeface="Harding"/>
              </a:rPr>
              <a:t>Depending on their location within or between genes, tandem repeats, which are represented here by triangles, can have a variety of effects in healthy organisms at the DNA, RNA and protein levels. Tandem repeats in enhancers or promoters, as well as non-coding RNAs generated from tandem repeats, can affect epigenetic modifications and gene transcription, including transcriptional modulation via altered transcription factor binding. Tandem repeats may also be affected via the modulation of DNA methylation, chromatin states and non-coding RNA structure and function. Tandem repeats in 5′ or 3′ untranslated regions (UTRs) can affect RNA metabolism, including the transport, stability and translation of RNA. The subset of tandem repeats located in open reading frames (ORFs) can be translated into amino acid repeats, including homopeptides and longer motifs, within proteins, thus potentially affecting various aspects of protein structure and/or function. Finally, tandem repeats in introns can modify RNA splicing, which leads to changes at the protein level.</a:t>
            </a:r>
            <a:endParaRPr lang="en-US" dirty="0"/>
          </a:p>
        </p:txBody>
      </p:sp>
      <p:sp>
        <p:nvSpPr>
          <p:cNvPr id="4" name="Slide Number Placeholder 3"/>
          <p:cNvSpPr>
            <a:spLocks noGrp="1"/>
          </p:cNvSpPr>
          <p:nvPr>
            <p:ph type="sldNum" sz="quarter" idx="5"/>
          </p:nvPr>
        </p:nvSpPr>
        <p:spPr/>
        <p:txBody>
          <a:bodyPr/>
          <a:lstStyle/>
          <a:p>
            <a:fld id="{E04EC7CF-E16F-534F-B5FD-CD2EC28A3BA6}"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22222"/>
                </a:solidFill>
                <a:effectLst/>
                <a:latin typeface="-apple-system"/>
              </a:rPr>
              <a:t>(</a:t>
            </a:r>
            <a:r>
              <a:rPr lang="en-US" b="1" i="0" u="none" strike="noStrike" dirty="0">
                <a:solidFill>
                  <a:srgbClr val="222222"/>
                </a:solidFill>
                <a:effectLst/>
                <a:latin typeface="-apple-system"/>
              </a:rPr>
              <a:t>c</a:t>
            </a:r>
            <a:r>
              <a:rPr lang="en-US" b="0" i="0" u="none" strike="noStrike" dirty="0">
                <a:solidFill>
                  <a:srgbClr val="222222"/>
                </a:solidFill>
                <a:effectLst/>
                <a:latin typeface="-apple-system"/>
              </a:rPr>
              <a:t>): Typical structure of DNA transposons, in which TIR and TSD respectively represent the terminal inverted repeat and target site duplication. Sub-graph (</a:t>
            </a:r>
            <a:r>
              <a:rPr lang="en-US" b="1" i="0" u="none" strike="noStrike" dirty="0">
                <a:solidFill>
                  <a:srgbClr val="222222"/>
                </a:solidFill>
                <a:effectLst/>
                <a:latin typeface="-apple-system"/>
              </a:rPr>
              <a:t>d</a:t>
            </a:r>
            <a:r>
              <a:rPr lang="en-US" b="0" i="0" u="none" strike="noStrike" dirty="0">
                <a:solidFill>
                  <a:srgbClr val="222222"/>
                </a:solidFill>
                <a:effectLst/>
                <a:latin typeface="-apple-system"/>
              </a:rPr>
              <a:t>): Typical structure of </a:t>
            </a:r>
            <a:r>
              <a:rPr lang="en-US" b="0" i="1" u="none" strike="noStrike" dirty="0">
                <a:solidFill>
                  <a:srgbClr val="222222"/>
                </a:solidFill>
                <a:effectLst/>
                <a:latin typeface="-apple-system"/>
              </a:rPr>
              <a:t>non-LTR</a:t>
            </a:r>
            <a:r>
              <a:rPr lang="en-US" b="0" i="0" u="none" strike="noStrike" dirty="0">
                <a:solidFill>
                  <a:srgbClr val="222222"/>
                </a:solidFill>
                <a:effectLst/>
                <a:latin typeface="-apple-system"/>
              </a:rPr>
              <a:t> </a:t>
            </a:r>
            <a:r>
              <a:rPr lang="en-US" b="0" i="0" u="none" strike="noStrike" dirty="0" err="1">
                <a:solidFill>
                  <a:srgbClr val="222222"/>
                </a:solidFill>
                <a:effectLst/>
                <a:latin typeface="-apple-system"/>
              </a:rPr>
              <a:t>retransposons</a:t>
            </a:r>
            <a:r>
              <a:rPr lang="en-US" b="0" i="0" u="none" strike="noStrike" dirty="0">
                <a:solidFill>
                  <a:srgbClr val="222222"/>
                </a:solidFill>
                <a:effectLst/>
                <a:latin typeface="-apple-system"/>
              </a:rPr>
              <a:t>, in which the color blocks represent the protein domains contained in each family, and the gray block represents the non-coding regions. Sub-graph (</a:t>
            </a:r>
            <a:r>
              <a:rPr lang="en-US" b="1" i="0" u="none" strike="noStrike" dirty="0">
                <a:solidFill>
                  <a:srgbClr val="222222"/>
                </a:solidFill>
                <a:effectLst/>
                <a:latin typeface="-apple-system"/>
              </a:rPr>
              <a:t>e</a:t>
            </a:r>
            <a:r>
              <a:rPr lang="en-US" b="0" i="0" u="none" strike="noStrike" dirty="0">
                <a:solidFill>
                  <a:srgbClr val="222222"/>
                </a:solidFill>
                <a:effectLst/>
                <a:latin typeface="-apple-system"/>
              </a:rPr>
              <a:t>): Typical structure of retrovirus-like </a:t>
            </a:r>
            <a:r>
              <a:rPr lang="en-US" b="0" i="1" u="none" strike="noStrike" dirty="0">
                <a:solidFill>
                  <a:srgbClr val="222222"/>
                </a:solidFill>
                <a:effectLst/>
                <a:latin typeface="-apple-system"/>
              </a:rPr>
              <a:t>LTR</a:t>
            </a:r>
            <a:r>
              <a:rPr lang="en-US" b="0" i="0" u="none" strike="noStrike" dirty="0">
                <a:solidFill>
                  <a:srgbClr val="222222"/>
                </a:solidFill>
                <a:effectLst/>
                <a:latin typeface="-apple-system"/>
              </a:rPr>
              <a:t> retrotransposons, in which </a:t>
            </a:r>
            <a:r>
              <a:rPr lang="en-US" b="0" i="1" u="none" strike="noStrike" dirty="0" err="1">
                <a:solidFill>
                  <a:srgbClr val="222222"/>
                </a:solidFill>
                <a:effectLst/>
                <a:latin typeface="-apple-system"/>
              </a:rPr>
              <a:t>LTR</a:t>
            </a:r>
            <a:r>
              <a:rPr lang="en-US" b="0" i="0" u="none" strike="noStrike" dirty="0" err="1">
                <a:solidFill>
                  <a:srgbClr val="222222"/>
                </a:solidFill>
                <a:effectLst/>
                <a:latin typeface="-apple-system"/>
              </a:rPr>
              <a:t>represents</a:t>
            </a:r>
            <a:r>
              <a:rPr lang="en-US" b="0" i="0" u="none" strike="noStrike" dirty="0">
                <a:solidFill>
                  <a:srgbClr val="222222"/>
                </a:solidFill>
                <a:effectLst/>
                <a:latin typeface="-apple-system"/>
              </a:rPr>
              <a:t> the long terminal repeat. </a:t>
            </a:r>
            <a:endParaRPr lang="en-US" b="0" i="0" u="none" strike="noStrike" dirty="0">
              <a:solidFill>
                <a:srgbClr val="222222"/>
              </a:solidFill>
              <a:effectLst/>
              <a:latin typeface="-apple-system"/>
            </a:endParaRPr>
          </a:p>
          <a:p>
            <a:r>
              <a:rPr lang="en-US" b="0" i="0" u="none" strike="noStrike" dirty="0">
                <a:solidFill>
                  <a:srgbClr val="222222"/>
                </a:solidFill>
                <a:effectLst/>
                <a:latin typeface="-apple-system"/>
              </a:rPr>
              <a:t>Terminal inverted repeat sequences (TIRs); Target site duplication (TSD); Long terminal repeats (</a:t>
            </a:r>
            <a:r>
              <a:rPr lang="en-US" b="0" i="1" u="none" strike="noStrike" dirty="0">
                <a:solidFill>
                  <a:srgbClr val="222222"/>
                </a:solidFill>
                <a:effectLst/>
                <a:latin typeface="-apple-system"/>
              </a:rPr>
              <a:t>LTRs</a:t>
            </a:r>
            <a:r>
              <a:rPr lang="en-US" b="0" i="0" u="none" strike="noStrike" dirty="0">
                <a:solidFill>
                  <a:srgbClr val="222222"/>
                </a:solidFill>
                <a:effectLst/>
                <a:latin typeface="-apple-system"/>
              </a:rPr>
              <a:t>); Long interspersed nuclear elements (</a:t>
            </a:r>
            <a:r>
              <a:rPr lang="en-US" b="0" i="1" u="none" strike="noStrike" dirty="0">
                <a:solidFill>
                  <a:srgbClr val="222222"/>
                </a:solidFill>
                <a:effectLst/>
                <a:latin typeface="-apple-system"/>
              </a:rPr>
              <a:t>LINEs</a:t>
            </a:r>
            <a:r>
              <a:rPr lang="en-US" b="0" i="0" u="none" strike="noStrike" dirty="0">
                <a:solidFill>
                  <a:srgbClr val="222222"/>
                </a:solidFill>
                <a:effectLst/>
                <a:latin typeface="-apple-system"/>
              </a:rPr>
              <a:t>), Short interspersed nuclear elements (</a:t>
            </a:r>
            <a:r>
              <a:rPr lang="en-US" b="0" i="1" u="none" strike="noStrike" dirty="0">
                <a:solidFill>
                  <a:srgbClr val="222222"/>
                </a:solidFill>
                <a:effectLst/>
                <a:latin typeface="-apple-system"/>
              </a:rPr>
              <a:t>SINEs</a:t>
            </a:r>
            <a:r>
              <a:rPr lang="en-US" b="0" i="0" u="none" strike="noStrike" dirty="0">
                <a:solidFill>
                  <a:srgbClr val="222222"/>
                </a:solidFill>
                <a:effectLst/>
                <a:latin typeface="-apple-system"/>
              </a:rPr>
              <a:t>); </a:t>
            </a:r>
            <a:endParaRPr lang="en-US" dirty="0"/>
          </a:p>
        </p:txBody>
      </p:sp>
      <p:sp>
        <p:nvSpPr>
          <p:cNvPr id="4" name="Slide Number Placeholder 3"/>
          <p:cNvSpPr>
            <a:spLocks noGrp="1"/>
          </p:cNvSpPr>
          <p:nvPr>
            <p:ph type="sldNum" sz="quarter" idx="5"/>
          </p:nvPr>
        </p:nvSpPr>
        <p:spPr/>
        <p:txBody>
          <a:bodyPr/>
          <a:lstStyle/>
          <a:p>
            <a:fld id="{E04EC7CF-E16F-534F-B5FD-CD2EC28A3BA6}"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4EC7CF-E16F-534F-B5FD-CD2EC28A3BA6}"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u="none" strike="noStrike" dirty="0">
                <a:solidFill>
                  <a:schemeClr val="tx1"/>
                </a:solidFill>
                <a:effectLst/>
                <a:latin typeface="Helvetica Neue" panose="02000503000000020004" pitchFamily="2" charset="0"/>
              </a:rPr>
              <a:t>（左）人类基因组计划于</a:t>
            </a:r>
            <a:r>
              <a:rPr lang="en-US" altLang="zh-CN" b="0" i="0" u="none" strike="noStrike" dirty="0">
                <a:solidFill>
                  <a:schemeClr val="tx1"/>
                </a:solidFill>
                <a:effectLst/>
                <a:latin typeface="Helvetica Neue" panose="02000503000000020004" pitchFamily="2" charset="0"/>
              </a:rPr>
              <a:t>1985</a:t>
            </a:r>
            <a:r>
              <a:rPr lang="zh-CN" altLang="en-US" b="0" i="0" u="none" strike="noStrike" dirty="0">
                <a:solidFill>
                  <a:schemeClr val="tx1"/>
                </a:solidFill>
                <a:effectLst/>
                <a:latin typeface="Helvetica Neue" panose="02000503000000020004" pitchFamily="2" charset="0"/>
              </a:rPr>
              <a:t>年率先提出，于</a:t>
            </a:r>
            <a:r>
              <a:rPr lang="en-US" altLang="zh-CN" b="0" i="0" u="none" strike="noStrike" dirty="0">
                <a:solidFill>
                  <a:schemeClr val="tx1"/>
                </a:solidFill>
                <a:effectLst/>
                <a:latin typeface="Helvetica Neue" panose="02000503000000020004" pitchFamily="2" charset="0"/>
              </a:rPr>
              <a:t>1990</a:t>
            </a:r>
            <a:r>
              <a:rPr lang="zh-CN" altLang="en-US" b="0" i="0" u="none" strike="noStrike" dirty="0">
                <a:solidFill>
                  <a:schemeClr val="tx1"/>
                </a:solidFill>
                <a:effectLst/>
                <a:latin typeface="Helvetica Neue" panose="02000503000000020004" pitchFamily="2" charset="0"/>
              </a:rPr>
              <a:t>年正式启动的。</a:t>
            </a:r>
            <a:r>
              <a:rPr lang="zh-CN" altLang="en-US" b="0" i="0" u="none" strike="noStrike" dirty="0">
                <a:solidFill>
                  <a:schemeClr val="tx1"/>
                </a:solidFill>
                <a:effectLst/>
                <a:latin typeface="Helvetica Neue" panose="02000503000000020004" pitchFamily="2" charset="0"/>
              </a:rPr>
              <a:t>预计</a:t>
            </a:r>
            <a:r>
              <a:rPr lang="zh-CN" altLang="en-US" b="0" i="0" u="none" strike="noStrike" dirty="0">
                <a:solidFill>
                  <a:schemeClr val="tx1"/>
                </a:solidFill>
                <a:effectLst/>
                <a:latin typeface="Helvetica Neue" panose="02000503000000020004" pitchFamily="2" charset="0"/>
              </a:rPr>
              <a:t>在</a:t>
            </a:r>
            <a:r>
              <a:rPr lang="en-US" altLang="zh-CN" b="0" i="0" u="none" strike="noStrike" dirty="0">
                <a:solidFill>
                  <a:schemeClr val="tx1"/>
                </a:solidFill>
                <a:effectLst/>
                <a:latin typeface="Helvetica Neue" panose="02000503000000020004" pitchFamily="2" charset="0"/>
              </a:rPr>
              <a:t>2005</a:t>
            </a:r>
            <a:r>
              <a:rPr lang="zh-CN" altLang="en-US" b="0" i="0" u="none" strike="noStrike" dirty="0">
                <a:solidFill>
                  <a:schemeClr val="tx1"/>
                </a:solidFill>
                <a:effectLst/>
                <a:latin typeface="Helvetica Neue" panose="02000503000000020004" pitchFamily="2" charset="0"/>
              </a:rPr>
              <a:t>年完成。截止到</a:t>
            </a:r>
            <a:r>
              <a:rPr lang="en-US" altLang="zh-CN" b="0" i="0" u="none" strike="noStrike" dirty="0">
                <a:solidFill>
                  <a:schemeClr val="tx1"/>
                </a:solidFill>
                <a:effectLst/>
                <a:latin typeface="Helvetica Neue" panose="02000503000000020004" pitchFamily="2" charset="0"/>
              </a:rPr>
              <a:t>2003</a:t>
            </a:r>
            <a:r>
              <a:rPr lang="zh-CN" altLang="en-US" b="0" i="0" u="none" strike="noStrike" dirty="0">
                <a:solidFill>
                  <a:schemeClr val="tx1"/>
                </a:solidFill>
                <a:effectLst/>
                <a:latin typeface="Helvetica Neue" panose="02000503000000020004" pitchFamily="2" charset="0"/>
              </a:rPr>
              <a:t>年</a:t>
            </a:r>
            <a:r>
              <a:rPr lang="en-US" altLang="zh-CN" b="0" i="0" u="none" strike="noStrike" dirty="0">
                <a:solidFill>
                  <a:schemeClr val="tx1"/>
                </a:solidFill>
                <a:effectLst/>
                <a:latin typeface="Helvetica Neue" panose="02000503000000020004" pitchFamily="2" charset="0"/>
              </a:rPr>
              <a:t>4</a:t>
            </a:r>
            <a:r>
              <a:rPr lang="zh-CN" altLang="en-US" b="0" i="0" u="none" strike="noStrike" dirty="0">
                <a:solidFill>
                  <a:schemeClr val="tx1"/>
                </a:solidFill>
                <a:effectLst/>
                <a:latin typeface="Helvetica Neue" panose="02000503000000020004" pitchFamily="2" charset="0"/>
              </a:rPr>
              <a:t>月</a:t>
            </a:r>
            <a:r>
              <a:rPr lang="en-US" altLang="zh-CN" b="0" i="0" u="none" strike="noStrike" dirty="0">
                <a:solidFill>
                  <a:schemeClr val="tx1"/>
                </a:solidFill>
                <a:effectLst/>
                <a:latin typeface="Helvetica Neue" panose="02000503000000020004" pitchFamily="2" charset="0"/>
              </a:rPr>
              <a:t>14</a:t>
            </a:r>
            <a:r>
              <a:rPr lang="zh-CN" altLang="en-US" b="0" i="0" u="none" strike="noStrike" dirty="0">
                <a:solidFill>
                  <a:schemeClr val="tx1"/>
                </a:solidFill>
                <a:effectLst/>
                <a:latin typeface="Helvetica Neue" panose="02000503000000020004" pitchFamily="2" charset="0"/>
              </a:rPr>
              <a:t>日，人类</a:t>
            </a:r>
            <a:r>
              <a:rPr lang="zh-CN" altLang="en-US" b="0" i="0" u="none" strike="noStrike" dirty="0">
                <a:solidFill>
                  <a:schemeClr val="tx1"/>
                </a:solidFill>
                <a:effectLst/>
                <a:latin typeface="Helvetica Neue" panose="02000503000000020004" pitchFamily="2" charset="0"/>
                <a:hlinkClick r:id="rId3"/>
              </a:rPr>
              <a:t>基因组</a:t>
            </a:r>
            <a:r>
              <a:rPr lang="zh-CN" altLang="en-US" b="0" i="0" u="none" strike="noStrike" dirty="0">
                <a:solidFill>
                  <a:schemeClr val="tx1"/>
                </a:solidFill>
                <a:effectLst/>
                <a:latin typeface="Helvetica Neue" panose="02000503000000020004" pitchFamily="2" charset="0"/>
              </a:rPr>
              <a:t>计划的测序工作已经完成。其中，</a:t>
            </a:r>
            <a:r>
              <a:rPr lang="en-US" altLang="zh-CN" b="0" i="0" u="none" strike="noStrike" dirty="0">
                <a:solidFill>
                  <a:schemeClr val="tx1"/>
                </a:solidFill>
                <a:effectLst/>
                <a:latin typeface="Helvetica Neue" panose="02000503000000020004" pitchFamily="2" charset="0"/>
              </a:rPr>
              <a:t>2001</a:t>
            </a:r>
            <a:r>
              <a:rPr lang="zh-CN" altLang="en-US" b="0" i="0" u="none" strike="noStrike" dirty="0">
                <a:solidFill>
                  <a:schemeClr val="tx1"/>
                </a:solidFill>
                <a:effectLst/>
                <a:latin typeface="Helvetica Neue" panose="02000503000000020004" pitchFamily="2" charset="0"/>
              </a:rPr>
              <a:t>年人类基因组工作草图的发表（由</a:t>
            </a:r>
            <a:r>
              <a:rPr lang="zh-CN" altLang="en-US" b="0" i="0" u="none" strike="noStrike" dirty="0">
                <a:solidFill>
                  <a:schemeClr val="tx1"/>
                </a:solidFill>
                <a:effectLst/>
                <a:latin typeface="Helvetica Neue" panose="02000503000000020004" pitchFamily="2" charset="0"/>
                <a:hlinkClick r:id="rId4"/>
              </a:rPr>
              <a:t>公共基金</a:t>
            </a:r>
            <a:r>
              <a:rPr lang="zh-CN" altLang="en-US" b="0" i="0" u="none" strike="noStrike" dirty="0">
                <a:solidFill>
                  <a:schemeClr val="tx1"/>
                </a:solidFill>
                <a:effectLst/>
                <a:latin typeface="Helvetica Neue" panose="02000503000000020004" pitchFamily="2" charset="0"/>
              </a:rPr>
              <a:t>资助的国际人类基因组计划和</a:t>
            </a:r>
            <a:r>
              <a:rPr lang="zh-CN" altLang="en-US" b="0" i="0" u="none" strike="noStrike" dirty="0">
                <a:solidFill>
                  <a:schemeClr val="tx1"/>
                </a:solidFill>
                <a:effectLst/>
                <a:latin typeface="Helvetica Neue" panose="02000503000000020004" pitchFamily="2" charset="0"/>
                <a:hlinkClick r:id="rId5"/>
              </a:rPr>
              <a:t>私人企业</a:t>
            </a:r>
            <a:r>
              <a:rPr lang="zh-CN" altLang="en-US" b="0" i="0" u="none" strike="noStrike" dirty="0">
                <a:solidFill>
                  <a:schemeClr val="tx1"/>
                </a:solidFill>
                <a:effectLst/>
                <a:latin typeface="Helvetica Neue" panose="02000503000000020004" pitchFamily="2" charset="0"/>
              </a:rPr>
              <a:t>塞雷拉基因组公司各自独立完成，并分别</a:t>
            </a:r>
            <a:r>
              <a:rPr lang="zh-CN" altLang="en-US" b="0" i="0" u="none" strike="noStrike" dirty="0">
                <a:solidFill>
                  <a:schemeClr val="tx1"/>
                </a:solidFill>
                <a:effectLst/>
                <a:latin typeface="Helvetica Neue" panose="02000503000000020004" pitchFamily="2" charset="0"/>
                <a:hlinkClick r:id="rId6"/>
              </a:rPr>
              <a:t>公开发表</a:t>
            </a:r>
            <a:r>
              <a:rPr lang="zh-CN" altLang="en-US" b="0" i="0" u="none" strike="noStrike" dirty="0">
                <a:solidFill>
                  <a:schemeClr val="tx1"/>
                </a:solidFill>
                <a:effectLst/>
                <a:latin typeface="Helvetica Neue" panose="02000503000000020004" pitchFamily="2" charset="0"/>
              </a:rPr>
              <a:t>）被认为是人类基因组计划成功的里程碑。</a:t>
            </a:r>
            <a:endParaRPr lang="en-US" altLang="zh-CN" b="0" i="0" u="none" strike="noStrike" dirty="0">
              <a:solidFill>
                <a:schemeClr val="tx1"/>
              </a:solidFill>
              <a:effectLst/>
              <a:latin typeface="Helvetica Neue" panose="02000503000000020004" pitchFamily="2" charset="0"/>
            </a:endParaRPr>
          </a:p>
          <a:p>
            <a:endParaRPr lang="en-US" b="0" i="0" u="none" strike="noStrike" dirty="0">
              <a:solidFill>
                <a:schemeClr val="tx1"/>
              </a:solidFill>
              <a:effectLst/>
              <a:latin typeface="Helvetica Neue" panose="02000503000000020004" pitchFamily="2" charset="0"/>
            </a:endParaRPr>
          </a:p>
          <a:p>
            <a:r>
              <a:rPr lang="zh-CN" altLang="en-US" b="0" i="0" u="none" strike="noStrike" dirty="0">
                <a:solidFill>
                  <a:schemeClr val="tx1"/>
                </a:solidFill>
                <a:effectLst/>
                <a:latin typeface="Helvetica Neue" panose="02000503000000020004" pitchFamily="2" charset="0"/>
              </a:rPr>
              <a:t>（右）</a:t>
            </a:r>
            <a:r>
              <a:rPr lang="en-US" b="0" i="0" u="none" strike="noStrike" dirty="0">
                <a:solidFill>
                  <a:srgbClr val="71777D"/>
                </a:solidFill>
                <a:effectLst/>
                <a:latin typeface="system-ui"/>
              </a:rPr>
              <a:t>A complete </a:t>
            </a:r>
            <a:r>
              <a:rPr lang="en-US" b="0" i="0" u="none" strike="noStrike" dirty="0">
                <a:solidFill>
                  <a:srgbClr val="CC0000"/>
                </a:solidFill>
                <a:effectLst/>
                <a:latin typeface="system-ui"/>
              </a:rPr>
              <a:t>telomere</a:t>
            </a:r>
            <a:r>
              <a:rPr lang="en-US" b="0" i="0" u="none" strike="noStrike" dirty="0">
                <a:solidFill>
                  <a:srgbClr val="71777D"/>
                </a:solidFill>
                <a:effectLst/>
                <a:latin typeface="system-ui"/>
              </a:rPr>
              <a:t>-</a:t>
            </a:r>
            <a:r>
              <a:rPr lang="en-US" b="0" i="0" u="none" strike="noStrike" dirty="0">
                <a:solidFill>
                  <a:srgbClr val="CC0000"/>
                </a:solidFill>
                <a:effectLst/>
                <a:latin typeface="system-ui"/>
              </a:rPr>
              <a:t>to</a:t>
            </a:r>
            <a:r>
              <a:rPr lang="en-US" b="0" i="0" u="none" strike="noStrike" dirty="0">
                <a:solidFill>
                  <a:srgbClr val="71777D"/>
                </a:solidFill>
                <a:effectLst/>
                <a:latin typeface="system-ui"/>
              </a:rPr>
              <a:t>-</a:t>
            </a:r>
            <a:r>
              <a:rPr lang="en-US" b="0" i="0" u="none" strike="noStrike" dirty="0">
                <a:solidFill>
                  <a:srgbClr val="CC0000"/>
                </a:solidFill>
                <a:effectLst/>
                <a:latin typeface="system-ui"/>
              </a:rPr>
              <a:t>telomere</a:t>
            </a:r>
            <a:r>
              <a:rPr lang="en-US" b="0" i="0" u="none" strike="noStrike" dirty="0">
                <a:solidFill>
                  <a:srgbClr val="71777D"/>
                </a:solidFill>
                <a:effectLst/>
                <a:latin typeface="system-ui"/>
              </a:rPr>
              <a:t> (</a:t>
            </a:r>
            <a:r>
              <a:rPr lang="en-US" b="0" i="0" u="none" strike="noStrike" dirty="0">
                <a:solidFill>
                  <a:srgbClr val="CC0000"/>
                </a:solidFill>
                <a:effectLst/>
                <a:latin typeface="system-ui"/>
              </a:rPr>
              <a:t>T2T</a:t>
            </a:r>
            <a:r>
              <a:rPr lang="en-US" b="0" i="0" u="none" strike="noStrike" dirty="0">
                <a:solidFill>
                  <a:srgbClr val="71777D"/>
                </a:solidFill>
                <a:effectLst/>
                <a:latin typeface="system-ui"/>
              </a:rPr>
              <a:t>) </a:t>
            </a:r>
            <a:r>
              <a:rPr lang="en-US" b="0" i="0" u="none" strike="noStrike" dirty="0">
                <a:solidFill>
                  <a:srgbClr val="CC0000"/>
                </a:solidFill>
                <a:effectLst/>
                <a:latin typeface="system-ui"/>
              </a:rPr>
              <a:t>finished</a:t>
            </a:r>
            <a:r>
              <a:rPr lang="en-US" b="0" i="0" u="none" strike="noStrike" dirty="0">
                <a:solidFill>
                  <a:srgbClr val="71777D"/>
                </a:solidFill>
                <a:effectLst/>
                <a:latin typeface="system-ui"/>
              </a:rPr>
              <a:t> genome</a:t>
            </a:r>
            <a:r>
              <a:rPr lang="en-US" b="0" i="0" u="none" strike="noStrike" dirty="0">
                <a:solidFill>
                  <a:schemeClr val="tx1"/>
                </a:solidFill>
                <a:effectLst/>
                <a:latin typeface="Helvetica Neue" panose="02000503000000020004" pitchFamily="2" charset="0"/>
              </a:rPr>
              <a:t> is released.</a:t>
            </a:r>
            <a:endParaRPr lang="en-US" u="none" dirty="0">
              <a:solidFill>
                <a:schemeClr val="tx1"/>
              </a:solidFill>
            </a:endParaRPr>
          </a:p>
        </p:txBody>
      </p:sp>
      <p:sp>
        <p:nvSpPr>
          <p:cNvPr id="4" name="Slide Number Placeholder 3"/>
          <p:cNvSpPr>
            <a:spLocks noGrp="1"/>
          </p:cNvSpPr>
          <p:nvPr>
            <p:ph type="sldNum" sz="quarter" idx="5"/>
          </p:nvPr>
        </p:nvSpPr>
        <p:spPr/>
        <p:txBody>
          <a:bodyPr/>
          <a:lstStyle/>
          <a:p>
            <a:fld id="{E04EC7CF-E16F-534F-B5FD-CD2EC28A3BA6}"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4EC7CF-E16F-534F-B5FD-CD2EC28A3BA6}"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b="0" i="0" u="none" strike="noStrike" dirty="0">
                <a:solidFill>
                  <a:srgbClr val="212529"/>
                </a:solidFill>
                <a:effectLst/>
                <a:latin typeface="Open Sans" panose="020B0606030504020204" pitchFamily="34" charset="0"/>
              </a:rPr>
              <a:t>大约 </a:t>
            </a:r>
            <a:r>
              <a:rPr lang="en-US" altLang="zh-CN" b="0" i="0" u="none" strike="noStrike" dirty="0">
                <a:solidFill>
                  <a:srgbClr val="212529"/>
                </a:solidFill>
                <a:effectLst/>
                <a:latin typeface="Open Sans" panose="020B0606030504020204" pitchFamily="34" charset="0"/>
              </a:rPr>
              <a:t>4% </a:t>
            </a:r>
            <a:r>
              <a:rPr lang="zh-CN" altLang="en-US" b="0" i="0" u="none" strike="noStrike" dirty="0">
                <a:solidFill>
                  <a:srgbClr val="212529"/>
                </a:solidFill>
                <a:effectLst/>
                <a:latin typeface="Open Sans" panose="020B0606030504020204" pitchFamily="34" charset="0"/>
              </a:rPr>
              <a:t>的唐氏综合症病例是由于易位引起的。在平衡易位中，遗传物质与来自另一条非同源染色体的物质交换，染色体计数维持在 </a:t>
            </a:r>
            <a:r>
              <a:rPr lang="en-US" altLang="zh-CN" b="0" i="0" u="none" strike="noStrike" dirty="0">
                <a:solidFill>
                  <a:srgbClr val="212529"/>
                </a:solidFill>
                <a:effectLst/>
                <a:latin typeface="Open Sans" panose="020B0606030504020204" pitchFamily="34" charset="0"/>
              </a:rPr>
              <a:t>46</a:t>
            </a:r>
            <a:r>
              <a:rPr lang="zh-CN" altLang="en-US" b="0" i="0" u="none" strike="noStrike" dirty="0">
                <a:solidFill>
                  <a:srgbClr val="212529"/>
                </a:solidFill>
                <a:effectLst/>
                <a:latin typeface="Open Sans" panose="020B0606030504020204" pitchFamily="34" charset="0"/>
              </a:rPr>
              <a:t>。最常见的易位是 </a:t>
            </a:r>
            <a:r>
              <a:rPr lang="en-US" b="0" i="0" u="none" strike="noStrike" dirty="0">
                <a:solidFill>
                  <a:srgbClr val="212529"/>
                </a:solidFill>
                <a:effectLst/>
                <a:latin typeface="Open Sans" panose="020B0606030504020204" pitchFamily="34" charset="0"/>
              </a:rPr>
              <a:t>t(14;21)，</a:t>
            </a:r>
            <a:r>
              <a:rPr lang="zh-CN" altLang="en-US" b="0" i="0" u="none" strike="noStrike" dirty="0">
                <a:solidFill>
                  <a:srgbClr val="212529"/>
                </a:solidFill>
                <a:effectLst/>
                <a:latin typeface="Open Sans" panose="020B0606030504020204" pitchFamily="34" charset="0"/>
              </a:rPr>
              <a:t>其中 </a:t>
            </a:r>
            <a:r>
              <a:rPr lang="en-US" altLang="zh-CN" b="0" i="0" u="none" strike="noStrike" dirty="0">
                <a:solidFill>
                  <a:srgbClr val="212529"/>
                </a:solidFill>
                <a:effectLst/>
                <a:latin typeface="Open Sans" panose="020B0606030504020204" pitchFamily="34" charset="0"/>
              </a:rPr>
              <a:t>21 </a:t>
            </a:r>
            <a:r>
              <a:rPr lang="zh-CN" altLang="en-US" b="0" i="0" u="none" strike="noStrike" dirty="0">
                <a:solidFill>
                  <a:srgbClr val="212529"/>
                </a:solidFill>
                <a:effectLst/>
                <a:latin typeface="Open Sans" panose="020B0606030504020204" pitchFamily="34" charset="0"/>
              </a:rPr>
              <a:t>号染色体附着在 </a:t>
            </a:r>
            <a:r>
              <a:rPr lang="en-US" altLang="zh-CN" b="0" i="0" u="none" strike="noStrike" dirty="0">
                <a:solidFill>
                  <a:srgbClr val="212529"/>
                </a:solidFill>
                <a:effectLst/>
                <a:latin typeface="Open Sans" panose="020B0606030504020204" pitchFamily="34" charset="0"/>
              </a:rPr>
              <a:t>14 </a:t>
            </a:r>
            <a:r>
              <a:rPr lang="zh-CN" altLang="en-US" b="0" i="0" u="none" strike="noStrike" dirty="0">
                <a:solidFill>
                  <a:srgbClr val="212529"/>
                </a:solidFill>
                <a:effectLst/>
                <a:latin typeface="Open Sans" panose="020B0606030504020204" pitchFamily="34" charset="0"/>
              </a:rPr>
              <a:t>号染色体上；这是一种不平衡易位，导致染色体计数为 </a:t>
            </a:r>
            <a:r>
              <a:rPr lang="en-US" altLang="zh-CN" b="0" i="0" u="none" strike="noStrike" dirty="0">
                <a:solidFill>
                  <a:srgbClr val="212529"/>
                </a:solidFill>
                <a:effectLst/>
                <a:latin typeface="Open Sans" panose="020B0606030504020204" pitchFamily="34" charset="0"/>
              </a:rPr>
              <a:t>45</a:t>
            </a:r>
            <a:r>
              <a:rPr lang="zh-CN" altLang="en-US" b="0" i="0" u="none" strike="noStrike" dirty="0">
                <a:solidFill>
                  <a:srgbClr val="212529"/>
                </a:solidFill>
                <a:effectLst/>
                <a:latin typeface="Open Sans" panose="020B0606030504020204" pitchFamily="34" charset="0"/>
              </a:rPr>
              <a:t>。约</a:t>
            </a:r>
            <a:r>
              <a:rPr lang="en-US" altLang="zh-CN" b="0" i="0" u="none" strike="noStrike" dirty="0">
                <a:solidFill>
                  <a:srgbClr val="212529"/>
                </a:solidFill>
                <a:effectLst/>
                <a:latin typeface="Open Sans" panose="020B0606030504020204" pitchFamily="34" charset="0"/>
              </a:rPr>
              <a:t>1/2</a:t>
            </a:r>
            <a:r>
              <a:rPr lang="zh-CN" altLang="en-US" b="0" i="0" u="none" strike="noStrike" dirty="0">
                <a:solidFill>
                  <a:srgbClr val="212529"/>
                </a:solidFill>
                <a:effectLst/>
                <a:latin typeface="Open Sans" panose="020B0606030504020204" pitchFamily="34" charset="0"/>
              </a:rPr>
              <a:t>病例患有</a:t>
            </a:r>
            <a:r>
              <a:rPr lang="en-US" b="0" i="0" u="none" strike="noStrike" dirty="0">
                <a:solidFill>
                  <a:srgbClr val="212529"/>
                </a:solidFill>
                <a:effectLst/>
                <a:latin typeface="Open Sans" panose="020B0606030504020204" pitchFamily="34" charset="0"/>
              </a:rPr>
              <a:t>t（14:21）</a:t>
            </a:r>
            <a:r>
              <a:rPr lang="zh-CN" altLang="en-US" b="0" i="0" u="none" strike="noStrike" dirty="0">
                <a:solidFill>
                  <a:srgbClr val="212529"/>
                </a:solidFill>
                <a:effectLst/>
                <a:latin typeface="Open Sans" panose="020B0606030504020204" pitchFamily="34" charset="0"/>
              </a:rPr>
              <a:t>异位，父母均为正常核型，患儿染色体为新发易位。在另一半中，没有唐氏综合症的父母一方</a:t>
            </a:r>
            <a:r>
              <a:rPr lang="en-US" altLang="zh-CN" b="0" i="0" u="none" strike="noStrike" dirty="0">
                <a:solidFill>
                  <a:srgbClr val="212529"/>
                </a:solidFill>
                <a:effectLst/>
                <a:latin typeface="Open Sans" panose="020B0606030504020204" pitchFamily="34" charset="0"/>
              </a:rPr>
              <a:t>(</a:t>
            </a:r>
            <a:r>
              <a:rPr lang="zh-CN" altLang="en-US" b="0" i="0" u="none" strike="noStrike" dirty="0">
                <a:solidFill>
                  <a:srgbClr val="212529"/>
                </a:solidFill>
                <a:effectLst/>
                <a:latin typeface="Open Sans" panose="020B0606030504020204" pitchFamily="34" charset="0"/>
              </a:rPr>
              <a:t>几乎总是母亲</a:t>
            </a:r>
            <a:r>
              <a:rPr lang="en-US" altLang="zh-CN" b="0" i="0" u="none" strike="noStrike" dirty="0">
                <a:solidFill>
                  <a:srgbClr val="212529"/>
                </a:solidFill>
                <a:effectLst/>
                <a:latin typeface="Open Sans" panose="020B0606030504020204" pitchFamily="34" charset="0"/>
              </a:rPr>
              <a:t>)</a:t>
            </a:r>
            <a:r>
              <a:rPr lang="zh-CN" altLang="en-US" b="0" i="0" u="none" strike="noStrike" dirty="0">
                <a:solidFill>
                  <a:srgbClr val="212529"/>
                </a:solidFill>
                <a:effectLst/>
                <a:latin typeface="Open Sans" panose="020B0606030504020204" pitchFamily="34" charset="0"/>
              </a:rPr>
              <a:t>只有</a:t>
            </a:r>
            <a:r>
              <a:rPr lang="en-US" altLang="zh-CN" b="0" i="0" u="none" strike="noStrike" dirty="0">
                <a:solidFill>
                  <a:srgbClr val="212529"/>
                </a:solidFill>
                <a:effectLst/>
                <a:latin typeface="Open Sans" panose="020B0606030504020204" pitchFamily="34" charset="0"/>
              </a:rPr>
              <a:t>45</a:t>
            </a:r>
            <a:r>
              <a:rPr lang="zh-CN" altLang="en-US" b="0" i="0" u="none" strike="noStrike" dirty="0">
                <a:solidFill>
                  <a:srgbClr val="212529"/>
                </a:solidFill>
                <a:effectLst/>
                <a:latin typeface="Open Sans" panose="020B0606030504020204" pitchFamily="34" charset="0"/>
              </a:rPr>
              <a:t>条染色体，其中一条是</a:t>
            </a:r>
            <a:r>
              <a:rPr lang="en-US" b="0" i="0" u="none" strike="noStrike" dirty="0">
                <a:solidFill>
                  <a:srgbClr val="212529"/>
                </a:solidFill>
                <a:effectLst/>
                <a:latin typeface="Open Sans" panose="020B0606030504020204" pitchFamily="34" charset="0"/>
              </a:rPr>
              <a:t>t(14;21)。</a:t>
            </a:r>
            <a:r>
              <a:rPr lang="zh-CN" altLang="en-US" b="0" i="0" u="none" strike="noStrike" dirty="0">
                <a:solidFill>
                  <a:srgbClr val="212529"/>
                </a:solidFill>
                <a:effectLst/>
                <a:latin typeface="Open Sans" panose="020B0606030504020204" pitchFamily="34" charset="0"/>
              </a:rPr>
              <a:t>理论上，母亲携带者出生唐氏综合征患儿的比例为</a:t>
            </a:r>
            <a:r>
              <a:rPr lang="en-US" altLang="zh-CN" b="0" i="0" u="none" strike="noStrike" dirty="0">
                <a:solidFill>
                  <a:srgbClr val="212529"/>
                </a:solidFill>
                <a:effectLst/>
                <a:latin typeface="Open Sans" panose="020B0606030504020204" pitchFamily="34" charset="0"/>
              </a:rPr>
              <a:t>1∶3</a:t>
            </a:r>
            <a:r>
              <a:rPr lang="zh-CN" altLang="en-US" b="0" i="0" u="none" strike="noStrike" dirty="0">
                <a:solidFill>
                  <a:srgbClr val="212529"/>
                </a:solidFill>
                <a:effectLst/>
                <a:latin typeface="Open Sans" panose="020B0606030504020204" pitchFamily="34" charset="0"/>
              </a:rPr>
              <a:t>，但由于未知原因，实际的比例为</a:t>
            </a:r>
            <a:r>
              <a:rPr lang="en-US" altLang="zh-CN" b="0" i="0" u="none" strike="noStrike" dirty="0">
                <a:solidFill>
                  <a:srgbClr val="212529"/>
                </a:solidFill>
                <a:effectLst/>
                <a:latin typeface="Open Sans" panose="020B0606030504020204" pitchFamily="34" charset="0"/>
              </a:rPr>
              <a:t>1∶10</a:t>
            </a:r>
            <a:r>
              <a:rPr lang="zh-CN" altLang="en-US" b="0" i="0" u="none" strike="noStrike" dirty="0">
                <a:solidFill>
                  <a:srgbClr val="212529"/>
                </a:solidFill>
                <a:effectLst/>
                <a:latin typeface="Open Sans" panose="020B0606030504020204" pitchFamily="34" charset="0"/>
              </a:rPr>
              <a:t>，父亲携带者引起唐氏综合征患儿的比例为</a:t>
            </a:r>
            <a:r>
              <a:rPr lang="en-US" altLang="zh-CN" b="0" i="0" u="none" strike="noStrike" dirty="0">
                <a:solidFill>
                  <a:srgbClr val="212529"/>
                </a:solidFill>
                <a:effectLst/>
                <a:latin typeface="Open Sans" panose="020B0606030504020204" pitchFamily="34" charset="0"/>
              </a:rPr>
              <a:t>1∶20</a:t>
            </a:r>
            <a:r>
              <a:rPr lang="zh-CN" altLang="en-US" b="0" i="0" u="none" strike="noStrike" dirty="0">
                <a:solidFill>
                  <a:srgbClr val="212529"/>
                </a:solidFill>
                <a:effectLst/>
                <a:latin typeface="Open Sans" panose="020B0606030504020204" pitchFamily="34" charset="0"/>
              </a:rPr>
              <a:t>。如果父亲是携带者，风险仅为</a:t>
            </a:r>
            <a:r>
              <a:rPr lang="en-US" altLang="zh-CN" b="0" i="0" u="none" strike="noStrike" dirty="0">
                <a:solidFill>
                  <a:srgbClr val="212529"/>
                </a:solidFill>
                <a:effectLst/>
                <a:latin typeface="Open Sans" panose="020B0606030504020204" pitchFamily="34" charset="0"/>
              </a:rPr>
              <a:t>1:20</a:t>
            </a:r>
            <a:r>
              <a:rPr lang="zh-CN" altLang="en-US" b="0" i="0" u="none" strike="noStrike" dirty="0">
                <a:solidFill>
                  <a:srgbClr val="212529"/>
                </a:solidFill>
                <a:effectLst/>
                <a:latin typeface="Open Sans" panose="020B0606030504020204" pitchFamily="34" charset="0"/>
              </a:rPr>
              <a:t>。下一个最常见的易位为</a:t>
            </a:r>
            <a:r>
              <a:rPr lang="en-US" b="0" i="0" u="none" strike="noStrike" dirty="0">
                <a:solidFill>
                  <a:srgbClr val="212529"/>
                </a:solidFill>
                <a:effectLst/>
                <a:latin typeface="Open Sans" panose="020B0606030504020204" pitchFamily="34" charset="0"/>
              </a:rPr>
              <a:t>t（21; 22）。</a:t>
            </a:r>
            <a:r>
              <a:rPr lang="zh-CN" altLang="en-US" b="0" i="0" u="none" strike="noStrike" dirty="0">
                <a:solidFill>
                  <a:srgbClr val="212529"/>
                </a:solidFill>
                <a:effectLst/>
                <a:latin typeface="Open Sans" panose="020B0606030504020204" pitchFamily="34" charset="0"/>
              </a:rPr>
              <a:t>在这些病例中，母亲携带者有</a:t>
            </a:r>
            <a:r>
              <a:rPr lang="en-US" altLang="zh-CN" b="0" i="0" u="none" strike="noStrike" dirty="0">
                <a:solidFill>
                  <a:srgbClr val="212529"/>
                </a:solidFill>
                <a:effectLst/>
                <a:latin typeface="Open Sans" panose="020B0606030504020204" pitchFamily="34" charset="0"/>
              </a:rPr>
              <a:t>1∶10</a:t>
            </a:r>
            <a:r>
              <a:rPr lang="zh-CN" altLang="en-US" b="0" i="0" u="none" strike="noStrike" dirty="0">
                <a:solidFill>
                  <a:srgbClr val="212529"/>
                </a:solidFill>
                <a:effectLst/>
                <a:latin typeface="Open Sans" panose="020B0606030504020204" pitchFamily="34" charset="0"/>
              </a:rPr>
              <a:t>几率出生唐氏综合征患儿，父亲的几率要低许多。</a:t>
            </a:r>
            <a:endParaRPr lang="en-US" altLang="zh-CN" b="0" i="0" u="none" strike="noStrike" dirty="0">
              <a:solidFill>
                <a:srgbClr val="212529"/>
              </a:solidFill>
              <a:effectLst/>
              <a:latin typeface="Open Sans" panose="020B0606030504020204" pitchFamily="34" charset="0"/>
            </a:endParaRPr>
          </a:p>
          <a:p>
            <a:pPr algn="l"/>
            <a:endParaRPr lang="en-US" altLang="zh-CN" b="0" i="0" u="none" strike="noStrike" dirty="0">
              <a:solidFill>
                <a:srgbClr val="212529"/>
              </a:solidFill>
              <a:effectLst/>
              <a:latin typeface="Open Sans" panose="020B0606030504020204" pitchFamily="34" charset="0"/>
            </a:endParaRPr>
          </a:p>
          <a:p>
            <a:pPr algn="l"/>
            <a:endParaRPr lang="zh-CN" altLang="en-US" b="0" i="0" u="none" strike="noStrike" dirty="0">
              <a:solidFill>
                <a:srgbClr val="212529"/>
              </a:solidFill>
              <a:effectLst/>
              <a:latin typeface="Open Sans" panose="020B0606030504020204" pitchFamily="34" charset="0"/>
            </a:endParaRPr>
          </a:p>
          <a:p>
            <a:endParaRPr lang="en-US" dirty="0"/>
          </a:p>
        </p:txBody>
      </p:sp>
      <p:sp>
        <p:nvSpPr>
          <p:cNvPr id="4" name="Slide Number Placeholder 3"/>
          <p:cNvSpPr>
            <a:spLocks noGrp="1"/>
          </p:cNvSpPr>
          <p:nvPr>
            <p:ph type="sldNum" sz="quarter" idx="5"/>
          </p:nvPr>
        </p:nvSpPr>
        <p:spPr/>
        <p:txBody>
          <a:bodyPr/>
          <a:lstStyle/>
          <a:p>
            <a:fld id="{E04EC7CF-E16F-534F-B5FD-CD2EC28A3BA6}"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529"/>
                </a:solidFill>
                <a:effectLst/>
                <a:latin typeface="Open Sans" panose="020B0606030504020204" pitchFamily="34" charset="0"/>
              </a:rPr>
              <a:t>X</a:t>
            </a:r>
            <a:r>
              <a:rPr lang="zh-CN" altLang="en-US" b="0" i="0" u="none" strike="noStrike" dirty="0">
                <a:solidFill>
                  <a:srgbClr val="212529"/>
                </a:solidFill>
                <a:effectLst/>
                <a:latin typeface="Open Sans" panose="020B0606030504020204" pitchFamily="34" charset="0"/>
              </a:rPr>
              <a:t>染色体异常较常染色体异常症状要轻微。</a:t>
            </a:r>
            <a:r>
              <a:rPr lang="en-US" altLang="zh-CN" b="0" i="0" u="none" strike="noStrike" dirty="0">
                <a:solidFill>
                  <a:srgbClr val="212529"/>
                </a:solidFill>
                <a:effectLst/>
                <a:latin typeface="Open Sans" panose="020B0606030504020204" pitchFamily="34" charset="0"/>
              </a:rPr>
              <a:t>3</a:t>
            </a:r>
            <a:r>
              <a:rPr lang="en-US" b="0" i="0" u="none" strike="noStrike" dirty="0">
                <a:solidFill>
                  <a:srgbClr val="212529"/>
                </a:solidFill>
                <a:effectLst/>
                <a:latin typeface="Open Sans" panose="020B0606030504020204" pitchFamily="34" charset="0"/>
              </a:rPr>
              <a:t>X</a:t>
            </a:r>
            <a:r>
              <a:rPr lang="zh-CN" altLang="en-US" b="0" i="0" u="none" strike="noStrike" dirty="0">
                <a:solidFill>
                  <a:srgbClr val="212529"/>
                </a:solidFill>
                <a:effectLst/>
                <a:latin typeface="Open Sans" panose="020B0606030504020204" pitchFamily="34" charset="0"/>
              </a:rPr>
              <a:t>染色体的女性体格、智力发育及生育能力正常。相比之下，所有已知的常染色体三体性（例如，</a:t>
            </a:r>
            <a:r>
              <a:rPr lang="en-US" altLang="zh-CN" b="0" i="0" u="none" strike="noStrike" dirty="0">
                <a:solidFill>
                  <a:srgbClr val="212529"/>
                </a:solidFill>
                <a:effectLst/>
                <a:latin typeface="Open Sans" panose="020B0606030504020204" pitchFamily="34" charset="0"/>
              </a:rPr>
              <a:t>13 </a:t>
            </a:r>
            <a:r>
              <a:rPr lang="zh-CN" altLang="en-US" b="0" i="0" u="none" strike="noStrike" dirty="0">
                <a:solidFill>
                  <a:srgbClr val="212529"/>
                </a:solidFill>
                <a:effectLst/>
                <a:latin typeface="Open Sans" panose="020B0606030504020204" pitchFamily="34" charset="0"/>
              </a:rPr>
              <a:t>三体性）都具有临床意义，而且常常具有破坏性的影响。同样，尽管在大多数情况下缺少</a:t>
            </a:r>
            <a:r>
              <a:rPr lang="en-US" altLang="zh-CN" b="0" i="0" u="none" strike="noStrike" dirty="0">
                <a:solidFill>
                  <a:srgbClr val="212529"/>
                </a:solidFill>
                <a:effectLst/>
                <a:latin typeface="Open Sans" panose="020B0606030504020204" pitchFamily="34" charset="0"/>
              </a:rPr>
              <a:t>1</a:t>
            </a:r>
            <a:r>
              <a:rPr lang="zh-CN" altLang="en-US" b="0" i="0" u="none" strike="noStrike" dirty="0">
                <a:solidFill>
                  <a:srgbClr val="212529"/>
                </a:solidFill>
                <a:effectLst/>
                <a:latin typeface="Open Sans" panose="020B0606030504020204" pitchFamily="34" charset="0"/>
              </a:rPr>
              <a:t>个</a:t>
            </a:r>
            <a:r>
              <a:rPr lang="en-US" b="0" i="0" u="none" strike="noStrike" dirty="0">
                <a:solidFill>
                  <a:srgbClr val="212529"/>
                </a:solidFill>
                <a:effectLst/>
                <a:latin typeface="Open Sans" panose="020B0606030504020204" pitchFamily="34" charset="0"/>
              </a:rPr>
              <a:t>X</a:t>
            </a:r>
            <a:r>
              <a:rPr lang="zh-CN" altLang="en-US" b="0" i="0" u="none" strike="noStrike" dirty="0">
                <a:solidFill>
                  <a:srgbClr val="212529"/>
                </a:solidFill>
                <a:effectLst/>
                <a:latin typeface="Open Sans" panose="020B0606030504020204" pitchFamily="34" charset="0"/>
              </a:rPr>
              <a:t>染色体</a:t>
            </a:r>
            <a:r>
              <a:rPr lang="en-US" altLang="zh-CN" b="0" i="0" u="none" strike="noStrike" dirty="0">
                <a:solidFill>
                  <a:srgbClr val="212529"/>
                </a:solidFill>
                <a:effectLst/>
                <a:latin typeface="Open Sans" panose="020B0606030504020204" pitchFamily="34" charset="0"/>
              </a:rPr>
              <a:t>(</a:t>
            </a:r>
            <a:r>
              <a:rPr lang="en-US" b="0" i="0" u="none" strike="noStrike" dirty="0">
                <a:solidFill>
                  <a:srgbClr val="212529"/>
                </a:solidFill>
                <a:effectLst/>
                <a:latin typeface="Open Sans" panose="020B0606030504020204" pitchFamily="34" charset="0"/>
              </a:rPr>
              <a:t>X</a:t>
            </a:r>
            <a:r>
              <a:rPr lang="zh-CN" altLang="en-US" b="0" i="0" u="none" strike="noStrike" dirty="0">
                <a:solidFill>
                  <a:srgbClr val="212529"/>
                </a:solidFill>
                <a:effectLst/>
                <a:latin typeface="Open Sans" panose="020B0606030504020204" pitchFamily="34" charset="0"/>
              </a:rPr>
              <a:t>单体</a:t>
            </a:r>
            <a:r>
              <a:rPr lang="en-US" altLang="zh-CN" b="0" i="0" u="none" strike="noStrike" dirty="0">
                <a:solidFill>
                  <a:srgbClr val="212529"/>
                </a:solidFill>
                <a:effectLst/>
                <a:latin typeface="Open Sans" panose="020B0606030504020204" pitchFamily="34" charset="0"/>
              </a:rPr>
              <a:t>)</a:t>
            </a:r>
            <a:r>
              <a:rPr lang="zh-CN" altLang="en-US" b="0" i="0" u="none" strike="noStrike" dirty="0">
                <a:solidFill>
                  <a:srgbClr val="212529"/>
                </a:solidFill>
                <a:effectLst/>
                <a:latin typeface="Open Sans" panose="020B0606030504020204" pitchFamily="34" charset="0"/>
              </a:rPr>
              <a:t>会导致特定综合征</a:t>
            </a:r>
            <a:r>
              <a:rPr lang="en-US" altLang="zh-CN" b="0" i="0" u="none" strike="noStrike" dirty="0">
                <a:solidFill>
                  <a:srgbClr val="212529"/>
                </a:solidFill>
                <a:effectLst/>
                <a:latin typeface="Open Sans" panose="020B0606030504020204" pitchFamily="34" charset="0"/>
              </a:rPr>
              <a:t>(</a:t>
            </a:r>
            <a:r>
              <a:rPr lang="zh-CN" altLang="en-US" b="0" i="0" u="sng" strike="noStrike" dirty="0">
                <a:solidFill>
                  <a:srgbClr val="B12E32"/>
                </a:solidFill>
                <a:effectLst/>
                <a:latin typeface="Open Sans" panose="020B0606030504020204" pitchFamily="34" charset="0"/>
                <a:hlinkClick r:id="rId3"/>
              </a:rPr>
              <a:t>特纳综合征</a:t>
            </a:r>
            <a:r>
              <a:rPr lang="en-US" altLang="zh-CN" b="0" i="0" u="sng" strike="noStrike" dirty="0">
                <a:solidFill>
                  <a:srgbClr val="B12E32"/>
                </a:solidFill>
                <a:effectLst/>
                <a:latin typeface="Open Sans" panose="020B0606030504020204" pitchFamily="34" charset="0"/>
                <a:hlinkClick r:id="rId3"/>
              </a:rPr>
              <a:t>[</a:t>
            </a:r>
            <a:r>
              <a:rPr lang="en-US" b="0" i="0" u="sng" strike="noStrike" dirty="0">
                <a:solidFill>
                  <a:srgbClr val="B12E32"/>
                </a:solidFill>
                <a:effectLst/>
                <a:latin typeface="Open Sans" panose="020B0606030504020204" pitchFamily="34" charset="0"/>
                <a:hlinkClick r:id="rId3"/>
              </a:rPr>
              <a:t>X</a:t>
            </a:r>
            <a:r>
              <a:rPr lang="zh-CN" altLang="en-US" b="0" i="0" u="sng" strike="noStrike" dirty="0">
                <a:solidFill>
                  <a:srgbClr val="B12E32"/>
                </a:solidFill>
                <a:effectLst/>
                <a:latin typeface="Open Sans" panose="020B0606030504020204" pitchFamily="34" charset="0"/>
                <a:hlinkClick r:id="rId3"/>
              </a:rPr>
              <a:t>单体</a:t>
            </a:r>
            <a:r>
              <a:rPr lang="en-US" altLang="zh-CN" b="0" i="0" u="sng" strike="noStrike" dirty="0">
                <a:solidFill>
                  <a:srgbClr val="B12E32"/>
                </a:solidFill>
                <a:effectLst/>
                <a:latin typeface="Open Sans" panose="020B0606030504020204" pitchFamily="34" charset="0"/>
                <a:hlinkClick r:id="rId3"/>
              </a:rPr>
              <a:t>]</a:t>
            </a:r>
            <a:r>
              <a:rPr lang="en-US" altLang="zh-CN" b="0" i="0" u="none" strike="noStrike" dirty="0">
                <a:solidFill>
                  <a:srgbClr val="212529"/>
                </a:solidFill>
                <a:effectLst/>
                <a:latin typeface="Open Sans" panose="020B0606030504020204" pitchFamily="34" charset="0"/>
              </a:rPr>
              <a:t>)</a:t>
            </a:r>
            <a:r>
              <a:rPr lang="zh-CN" altLang="en-US" b="0" i="0" u="none" strike="noStrike" dirty="0">
                <a:solidFill>
                  <a:srgbClr val="212529"/>
                </a:solidFill>
                <a:effectLst/>
                <a:latin typeface="Open Sans" panose="020B0606030504020204" pitchFamily="34" charset="0"/>
              </a:rPr>
              <a:t>，但缺少常染色体总是致命的。</a:t>
            </a:r>
            <a:endParaRPr lang="en-US" dirty="0"/>
          </a:p>
        </p:txBody>
      </p:sp>
      <p:sp>
        <p:nvSpPr>
          <p:cNvPr id="4" name="Slide Number Placeholder 3"/>
          <p:cNvSpPr>
            <a:spLocks noGrp="1"/>
          </p:cNvSpPr>
          <p:nvPr>
            <p:ph type="sldNum" sz="quarter" idx="5"/>
          </p:nvPr>
        </p:nvSpPr>
        <p:spPr/>
        <p:txBody>
          <a:bodyPr/>
          <a:lstStyle/>
          <a:p>
            <a:fld id="{E04EC7CF-E16F-534F-B5FD-CD2EC28A3BA6}"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22222"/>
                </a:solidFill>
                <a:effectLst/>
                <a:latin typeface="Harding"/>
              </a:rPr>
              <a:t>(Left) Uniform manifold approximation and projection (UMAP) plot depicting the ancestral diversity of all individuals in </a:t>
            </a:r>
            <a:r>
              <a:rPr lang="en-US" b="0" i="0" u="none" strike="noStrike" dirty="0" err="1">
                <a:solidFill>
                  <a:srgbClr val="222222"/>
                </a:solidFill>
                <a:effectLst/>
                <a:latin typeface="Harding"/>
              </a:rPr>
              <a:t>gnomAD</a:t>
            </a:r>
            <a:r>
              <a:rPr lang="en-US" b="0" i="0" u="none" strike="noStrike" dirty="0">
                <a:solidFill>
                  <a:srgbClr val="222222"/>
                </a:solidFill>
                <a:effectLst/>
                <a:latin typeface="Harding"/>
              </a:rPr>
              <a:t>, using seven principal components. Note that long-range distances in the UMAP space are not a proxy for genetic distance.</a:t>
            </a:r>
            <a:endParaRPr lang="en-US" b="0" i="0" u="none" strike="noStrike" dirty="0">
              <a:solidFill>
                <a:srgbClr val="222222"/>
              </a:solidFill>
              <a:effectLst/>
              <a:latin typeface="Harding"/>
            </a:endParaRPr>
          </a:p>
          <a:p>
            <a:endParaRPr lang="en-US" b="0" i="0" u="none" strike="noStrike" dirty="0">
              <a:solidFill>
                <a:srgbClr val="222222"/>
              </a:solidFill>
              <a:effectLst/>
              <a:latin typeface="Harding"/>
            </a:endParaRPr>
          </a:p>
          <a:p>
            <a:r>
              <a:rPr lang="en-US" b="0" i="0" u="none" strike="noStrike" dirty="0">
                <a:solidFill>
                  <a:srgbClr val="FFFFFF"/>
                </a:solidFill>
                <a:effectLst/>
                <a:latin typeface="Harding"/>
              </a:rPr>
              <a:t>The </a:t>
            </a:r>
            <a:r>
              <a:rPr lang="en-US" b="0" i="0" u="none" strike="noStrike" dirty="0" err="1">
                <a:solidFill>
                  <a:srgbClr val="FFFFFF"/>
                </a:solidFill>
                <a:effectLst/>
                <a:latin typeface="Harding"/>
              </a:rPr>
              <a:t>gnomAD</a:t>
            </a:r>
            <a:r>
              <a:rPr lang="en-US" b="0" i="0" u="none" strike="noStrike" dirty="0">
                <a:solidFill>
                  <a:srgbClr val="FFFFFF"/>
                </a:solidFill>
                <a:effectLst/>
                <a:latin typeface="Harding"/>
              </a:rPr>
              <a:t> papers report 241 million small genetic variants (single nucleotide variants and short insertion/deletion variants) and 335,470 structural variants (DNA rearrangements of at least 50 base pairs), compared with 7.4 million small genetic variants identified in </a:t>
            </a:r>
            <a:r>
              <a:rPr lang="en-US" b="0" i="0" u="none" strike="noStrike" dirty="0" err="1">
                <a:solidFill>
                  <a:srgbClr val="FFFFFF"/>
                </a:solidFill>
                <a:effectLst/>
                <a:latin typeface="Harding"/>
              </a:rPr>
              <a:t>gnomAD’s</a:t>
            </a:r>
            <a:r>
              <a:rPr lang="en-US" b="0" i="0" u="none" strike="noStrike" dirty="0">
                <a:solidFill>
                  <a:srgbClr val="FFFFFF"/>
                </a:solidFill>
                <a:effectLst/>
                <a:latin typeface="Harding"/>
              </a:rPr>
              <a:t> predecessor, the Exome Aggregation Consortium (</a:t>
            </a:r>
            <a:r>
              <a:rPr lang="en-US" b="0" i="0" u="none" strike="noStrike" dirty="0" err="1">
                <a:solidFill>
                  <a:srgbClr val="FFFFFF"/>
                </a:solidFill>
                <a:effectLst/>
                <a:latin typeface="Harding"/>
              </a:rPr>
              <a:t>ExAC</a:t>
            </a:r>
            <a:r>
              <a:rPr lang="en-US" b="0" i="0" u="none" strike="noStrike" dirty="0">
                <a:solidFill>
                  <a:srgbClr val="FFFFFF"/>
                </a:solidFill>
                <a:effectLst/>
                <a:latin typeface="Harding"/>
              </a:rPr>
              <a:t>, which did not </a:t>
            </a:r>
            <a:r>
              <a:rPr lang="en-US" b="0" i="0" u="none" strike="noStrike" dirty="0" err="1">
                <a:solidFill>
                  <a:srgbClr val="FFFFFF"/>
                </a:solidFill>
                <a:effectLst/>
                <a:latin typeface="Harding"/>
              </a:rPr>
              <a:t>analyse</a:t>
            </a:r>
            <a:r>
              <a:rPr lang="en-US" b="0" i="0" u="none" strike="noStrike" dirty="0">
                <a:solidFill>
                  <a:srgbClr val="FFFFFF"/>
                </a:solidFill>
                <a:effectLst/>
                <a:latin typeface="Harding"/>
              </a:rPr>
              <a:t> structural variation).</a:t>
            </a:r>
            <a:endParaRPr lang="en-US" b="0" i="0" u="none" strike="noStrike" dirty="0">
              <a:solidFill>
                <a:srgbClr val="222222"/>
              </a:solidFill>
              <a:effectLst/>
              <a:latin typeface="Harding"/>
            </a:endParaRPr>
          </a:p>
          <a:p>
            <a:endParaRPr lang="en-US" dirty="0"/>
          </a:p>
        </p:txBody>
      </p:sp>
      <p:sp>
        <p:nvSpPr>
          <p:cNvPr id="4" name="Slide Number Placeholder 3"/>
          <p:cNvSpPr>
            <a:spLocks noGrp="1"/>
          </p:cNvSpPr>
          <p:nvPr>
            <p:ph type="sldNum" sz="quarter" idx="5"/>
          </p:nvPr>
        </p:nvSpPr>
        <p:spPr/>
        <p:txBody>
          <a:bodyPr/>
          <a:lstStyle/>
          <a:p>
            <a:fld id="{E04EC7CF-E16F-534F-B5FD-CD2EC28A3BA6}"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4EC7CF-E16F-534F-B5FD-CD2EC28A3BA6}"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4EC7CF-E16F-534F-B5FD-CD2EC28A3BA6}"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strike="noStrike" dirty="0">
                <a:solidFill>
                  <a:srgbClr val="333333"/>
                </a:solidFill>
                <a:effectLst/>
                <a:latin typeface="Georgia" panose="02040502050405020303" pitchFamily="18" charset="0"/>
              </a:rPr>
              <a:t>Pseudogene annotation flowchart</a:t>
            </a:r>
            <a:r>
              <a:rPr lang="en-US" b="0" i="0" u="none" strike="noStrike" dirty="0">
                <a:solidFill>
                  <a:srgbClr val="333333"/>
                </a:solidFill>
                <a:effectLst/>
                <a:latin typeface="Georgia" panose="02040502050405020303" pitchFamily="18" charset="0"/>
              </a:rPr>
              <a:t>. A flowchart to describe the GENCODE pseudogene annotation procedure and the incorporation of functional genomics data from the 1000 Genomes (1000G) project and ENCODE. This is an integrated procedure including manual annotation done by the HAVANA team and two automated prediction pipelines: </a:t>
            </a:r>
            <a:r>
              <a:rPr lang="en-US" b="0" i="0" u="none" strike="noStrike" dirty="0" err="1">
                <a:solidFill>
                  <a:srgbClr val="333333"/>
                </a:solidFill>
                <a:effectLst/>
                <a:latin typeface="Georgia" panose="02040502050405020303" pitchFamily="18" charset="0"/>
              </a:rPr>
              <a:t>PseudoPipe</a:t>
            </a:r>
            <a:r>
              <a:rPr lang="en-US" b="0" i="0" u="none" strike="noStrike" dirty="0">
                <a:solidFill>
                  <a:srgbClr val="333333"/>
                </a:solidFill>
                <a:effectLst/>
                <a:latin typeface="Georgia" panose="02040502050405020303" pitchFamily="18" charset="0"/>
              </a:rPr>
              <a:t> and </a:t>
            </a:r>
            <a:r>
              <a:rPr lang="en-US" b="0" i="0" u="none" strike="noStrike" dirty="0" err="1">
                <a:solidFill>
                  <a:srgbClr val="333333"/>
                </a:solidFill>
                <a:effectLst/>
                <a:latin typeface="Georgia" panose="02040502050405020303" pitchFamily="18" charset="0"/>
              </a:rPr>
              <a:t>RetroFinder</a:t>
            </a:r>
            <a:r>
              <a:rPr lang="en-US" b="0" i="0" u="none" strike="noStrike" dirty="0">
                <a:solidFill>
                  <a:srgbClr val="333333"/>
                </a:solidFill>
                <a:effectLst/>
                <a:latin typeface="Georgia" panose="02040502050405020303" pitchFamily="18" charset="0"/>
              </a:rPr>
              <a:t>. The loci that are annotated by both </a:t>
            </a:r>
            <a:r>
              <a:rPr lang="en-US" b="0" i="0" u="none" strike="noStrike" dirty="0" err="1">
                <a:solidFill>
                  <a:srgbClr val="333333"/>
                </a:solidFill>
                <a:effectLst/>
                <a:latin typeface="Georgia" panose="02040502050405020303" pitchFamily="18" charset="0"/>
              </a:rPr>
              <a:t>PseudoPipe</a:t>
            </a:r>
            <a:r>
              <a:rPr lang="en-US" b="0" i="0" u="none" strike="noStrike" dirty="0">
                <a:solidFill>
                  <a:srgbClr val="333333"/>
                </a:solidFill>
                <a:effectLst/>
                <a:latin typeface="Georgia" panose="02040502050405020303" pitchFamily="18" charset="0"/>
              </a:rPr>
              <a:t> and </a:t>
            </a:r>
            <a:r>
              <a:rPr lang="en-US" b="0" i="0" u="none" strike="noStrike" dirty="0" err="1">
                <a:solidFill>
                  <a:srgbClr val="333333"/>
                </a:solidFill>
                <a:effectLst/>
                <a:latin typeface="Georgia" panose="02040502050405020303" pitchFamily="18" charset="0"/>
              </a:rPr>
              <a:t>RetroFinder</a:t>
            </a:r>
            <a:r>
              <a:rPr lang="en-US" b="0" i="0" u="none" strike="noStrike" dirty="0">
                <a:solidFill>
                  <a:srgbClr val="333333"/>
                </a:solidFill>
                <a:effectLst/>
                <a:latin typeface="Georgia" panose="02040502050405020303" pitchFamily="18" charset="0"/>
              </a:rPr>
              <a:t> are collected in a subset labeled as '2-way consensus', which is further intersected with the manually annotated HAVANA pseudogenes. The intersection results in three subsets of pseudogenes. Level 1 pseudogenes are loci that have been identified by all three methods (</a:t>
            </a:r>
            <a:r>
              <a:rPr lang="en-US" b="0" i="0" u="none" strike="noStrike" dirty="0" err="1">
                <a:solidFill>
                  <a:srgbClr val="333333"/>
                </a:solidFill>
                <a:effectLst/>
                <a:latin typeface="Georgia" panose="02040502050405020303" pitchFamily="18" charset="0"/>
              </a:rPr>
              <a:t>PseudoPipe</a:t>
            </a:r>
            <a:r>
              <a:rPr lang="en-US" b="0" i="0" u="none" strike="noStrike" dirty="0">
                <a:solidFill>
                  <a:srgbClr val="333333"/>
                </a:solidFill>
                <a:effectLst/>
                <a:latin typeface="Georgia" panose="02040502050405020303" pitchFamily="18" charset="0"/>
              </a:rPr>
              <a:t>, </a:t>
            </a:r>
            <a:r>
              <a:rPr lang="en-US" b="0" i="0" u="none" strike="noStrike" dirty="0" err="1">
                <a:solidFill>
                  <a:srgbClr val="333333"/>
                </a:solidFill>
                <a:effectLst/>
                <a:latin typeface="Georgia" panose="02040502050405020303" pitchFamily="18" charset="0"/>
              </a:rPr>
              <a:t>RetroFinder</a:t>
            </a:r>
            <a:r>
              <a:rPr lang="en-US" b="0" i="0" u="none" strike="noStrike" dirty="0">
                <a:solidFill>
                  <a:srgbClr val="333333"/>
                </a:solidFill>
                <a:effectLst/>
                <a:latin typeface="Georgia" panose="02040502050405020303" pitchFamily="18" charset="0"/>
              </a:rPr>
              <a:t> and HAVANA). Level 2 pseudogenes are loci that have been discovered through manual curation and were not found by either automated pipeline. Delta 2-way contains pseudogenes that have been identified only by computational pipelines and were not validated by manual annotation. As a quality control exercise to determine completeness of pseudogene annotation in chromosomes that have been manually annotated, 2-way consensus pseudogenes are analyzed by the HAVANA team to establish their validity and are included in the manually annotated pseudogene set if appropriate. The final set of pseudogenes is compared with functional genomics data from ENCODE and genomic variation data from the 1000 Genomes project.</a:t>
            </a:r>
            <a:endParaRPr lang="en-US" dirty="0"/>
          </a:p>
        </p:txBody>
      </p:sp>
      <p:sp>
        <p:nvSpPr>
          <p:cNvPr id="4" name="Slide Number Placeholder 3"/>
          <p:cNvSpPr>
            <a:spLocks noGrp="1"/>
          </p:cNvSpPr>
          <p:nvPr>
            <p:ph type="sldNum" sz="quarter" idx="5"/>
          </p:nvPr>
        </p:nvSpPr>
        <p:spPr/>
        <p:txBody>
          <a:bodyPr/>
          <a:lstStyle/>
          <a:p>
            <a:fld id="{E04EC7CF-E16F-534F-B5FD-CD2EC28A3BA6}"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4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b="0" i="0">
                <a:latin typeface="Helvetica Light" panose="020B04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82CF7640-9864-0B40-B388-8EC87A3FDEB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7CB89C-A70D-114C-8C1A-6737C667FF1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CF7640-9864-0B40-B388-8EC87A3FDEB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7CB89C-A70D-114C-8C1A-6737C667FF1D}" type="slidenum">
              <a:rPr lang="en-US" smtClean="0"/>
            </a:fld>
            <a:endParaRPr lang="en-US"/>
          </a:p>
        </p:txBody>
      </p:sp>
      <p:grpSp>
        <p:nvGrpSpPr>
          <p:cNvPr id="6" name="Group 5"/>
          <p:cNvGrpSpPr/>
          <p:nvPr userDrawn="1"/>
        </p:nvGrpSpPr>
        <p:grpSpPr>
          <a:xfrm>
            <a:off x="8161027" y="-4640"/>
            <a:ext cx="886725" cy="903332"/>
            <a:chOff x="340471" y="3624206"/>
            <a:chExt cx="886725" cy="903332"/>
          </a:xfrm>
        </p:grpSpPr>
        <p:sp>
          <p:nvSpPr>
            <p:cNvPr id="7" name="Off-page Connector 6"/>
            <p:cNvSpPr/>
            <p:nvPr/>
          </p:nvSpPr>
          <p:spPr>
            <a:xfrm>
              <a:off x="340471" y="3624206"/>
              <a:ext cx="886725" cy="903332"/>
            </a:xfrm>
            <a:prstGeom prst="flowChartOffpageConnector">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stretch>
              <a:fillRect/>
            </a:stretch>
          </p:blipFill>
          <p:spPr>
            <a:xfrm>
              <a:off x="429372" y="3681131"/>
              <a:ext cx="720000" cy="720000"/>
            </a:xfrm>
            <a:prstGeom prst="rect">
              <a:avLst/>
            </a:prstGeom>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CF7640-9864-0B40-B388-8EC87A3FDEB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7CB89C-A70D-114C-8C1A-6737C667FF1D}"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2CF7640-9864-0B40-B388-8EC87A3FDEB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7CB89C-A70D-114C-8C1A-6737C667FF1D}"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2CF7640-9864-0B40-B388-8EC87A3FDEB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7CB89C-A70D-114C-8C1A-6737C667FF1D}"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6248" y="52285"/>
            <a:ext cx="8297693" cy="767062"/>
          </a:xfrm>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19314" y="955617"/>
            <a:ext cx="8418286" cy="5221346"/>
          </a:xfrm>
        </p:spPr>
        <p:txBody>
          <a:bodyPr>
            <a:normAutofit/>
          </a:bodyPr>
          <a:lstStyle>
            <a:lvl1pPr>
              <a:lnSpc>
                <a:spcPct val="120000"/>
              </a:lnSpc>
              <a:spcBef>
                <a:spcPts val="0"/>
              </a:spcBef>
              <a:spcAft>
                <a:spcPts val="0"/>
              </a:spcAft>
              <a:defRPr sz="2400"/>
            </a:lvl1pPr>
            <a:lvl2pPr>
              <a:lnSpc>
                <a:spcPct val="120000"/>
              </a:lnSpc>
              <a:spcBef>
                <a:spcPts val="0"/>
              </a:spcBef>
              <a:spcAft>
                <a:spcPts val="0"/>
              </a:spcAft>
              <a:defRPr sz="2000"/>
            </a:lvl2pPr>
            <a:lvl3pPr>
              <a:lnSpc>
                <a:spcPct val="120000"/>
              </a:lnSpc>
              <a:spcBef>
                <a:spcPts val="0"/>
              </a:spcBef>
              <a:spcAft>
                <a:spcPts val="0"/>
              </a:spcAft>
              <a:defRPr sz="1800"/>
            </a:lvl3pPr>
            <a:lvl4pPr>
              <a:lnSpc>
                <a:spcPct val="120000"/>
              </a:lnSpc>
              <a:spcBef>
                <a:spcPts val="0"/>
              </a:spcBef>
              <a:spcAft>
                <a:spcPts val="0"/>
              </a:spcAft>
              <a:defRPr sz="1600"/>
            </a:lvl4pPr>
            <a:lvl5pPr>
              <a:lnSpc>
                <a:spcPct val="120000"/>
              </a:lnSpc>
              <a:spcBef>
                <a:spcPts val="0"/>
              </a:spcBef>
              <a:spcAft>
                <a:spcPts val="0"/>
              </a:spcAft>
              <a:defRPr sz="16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fld>
            <a:endParaRPr lang="en-US"/>
          </a:p>
        </p:txBody>
      </p:sp>
      <p:cxnSp>
        <p:nvCxnSpPr>
          <p:cNvPr id="7" name="Straight Connector 6"/>
          <p:cNvCxnSpPr/>
          <p:nvPr userDrawn="1"/>
        </p:nvCxnSpPr>
        <p:spPr>
          <a:xfrm>
            <a:off x="96248" y="807458"/>
            <a:ext cx="7988973" cy="0"/>
          </a:xfrm>
          <a:prstGeom prst="line">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6248" y="52285"/>
            <a:ext cx="8297693" cy="767062"/>
          </a:xfrm>
        </p:spPr>
        <p:txBody>
          <a:bodyPr>
            <a:normAutofit/>
          </a:bodyPr>
          <a:lstStyle>
            <a:lvl1pPr>
              <a:defRPr sz="2800"/>
            </a:lvl1pPr>
          </a:lstStyle>
          <a:p>
            <a:r>
              <a:rPr lang="en-US" dirty="0"/>
              <a:t>Click to edit Master title style</a:t>
            </a:r>
            <a:endParaRPr lang="en-US" dirty="0"/>
          </a:p>
        </p:txBody>
      </p:sp>
      <p:sp>
        <p:nvSpPr>
          <p:cNvPr id="3" name="Content Placeholder 2"/>
          <p:cNvSpPr>
            <a:spLocks noGrp="1"/>
          </p:cNvSpPr>
          <p:nvPr>
            <p:ph idx="1"/>
          </p:nvPr>
        </p:nvSpPr>
        <p:spPr>
          <a:xfrm>
            <a:off x="319314" y="955617"/>
            <a:ext cx="4122057" cy="5221346"/>
          </a:xfrm>
        </p:spPr>
        <p:txBody>
          <a:bodyPr>
            <a:normAutofit/>
          </a:bodyPr>
          <a:lstStyle>
            <a:lvl1pPr>
              <a:lnSpc>
                <a:spcPct val="120000"/>
              </a:lnSpc>
              <a:spcBef>
                <a:spcPts val="0"/>
              </a:spcBef>
              <a:spcAft>
                <a:spcPts val="0"/>
              </a:spcAft>
              <a:defRPr sz="2400"/>
            </a:lvl1pPr>
            <a:lvl2pPr>
              <a:lnSpc>
                <a:spcPct val="120000"/>
              </a:lnSpc>
              <a:spcBef>
                <a:spcPts val="0"/>
              </a:spcBef>
              <a:spcAft>
                <a:spcPts val="0"/>
              </a:spcAft>
              <a:defRPr sz="2000"/>
            </a:lvl2pPr>
            <a:lvl3pPr>
              <a:lnSpc>
                <a:spcPct val="120000"/>
              </a:lnSpc>
              <a:spcBef>
                <a:spcPts val="0"/>
              </a:spcBef>
              <a:spcAft>
                <a:spcPts val="0"/>
              </a:spcAft>
              <a:defRPr sz="1800"/>
            </a:lvl3pPr>
            <a:lvl4pPr>
              <a:lnSpc>
                <a:spcPct val="120000"/>
              </a:lnSpc>
              <a:spcBef>
                <a:spcPts val="0"/>
              </a:spcBef>
              <a:spcAft>
                <a:spcPts val="0"/>
              </a:spcAft>
              <a:defRPr sz="1600"/>
            </a:lvl4pPr>
            <a:lvl5pPr>
              <a:lnSpc>
                <a:spcPct val="120000"/>
              </a:lnSpc>
              <a:spcBef>
                <a:spcPts val="0"/>
              </a:spcBef>
              <a:spcAft>
                <a:spcPts val="0"/>
              </a:spcAft>
              <a:defRPr sz="16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fld>
            <a:endParaRPr lang="en-US"/>
          </a:p>
        </p:txBody>
      </p:sp>
      <p:cxnSp>
        <p:nvCxnSpPr>
          <p:cNvPr id="7" name="Straight Connector 6"/>
          <p:cNvCxnSpPr/>
          <p:nvPr userDrawn="1"/>
        </p:nvCxnSpPr>
        <p:spPr>
          <a:xfrm>
            <a:off x="96248" y="807458"/>
            <a:ext cx="7988973" cy="0"/>
          </a:xfrm>
          <a:prstGeom prst="line">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3"/>
          </p:nvPr>
        </p:nvSpPr>
        <p:spPr>
          <a:xfrm>
            <a:off x="4669068" y="948922"/>
            <a:ext cx="4122057" cy="5221346"/>
          </a:xfrm>
        </p:spPr>
        <p:txBody>
          <a:bodyPr>
            <a:normAutofit/>
          </a:bodyPr>
          <a:lstStyle>
            <a:lvl1pPr>
              <a:lnSpc>
                <a:spcPct val="120000"/>
              </a:lnSpc>
              <a:spcBef>
                <a:spcPts val="0"/>
              </a:spcBef>
              <a:spcAft>
                <a:spcPts val="0"/>
              </a:spcAft>
              <a:defRPr sz="2400"/>
            </a:lvl1pPr>
            <a:lvl2pPr>
              <a:lnSpc>
                <a:spcPct val="120000"/>
              </a:lnSpc>
              <a:spcBef>
                <a:spcPts val="0"/>
              </a:spcBef>
              <a:spcAft>
                <a:spcPts val="0"/>
              </a:spcAft>
              <a:defRPr sz="2000"/>
            </a:lvl2pPr>
            <a:lvl3pPr>
              <a:lnSpc>
                <a:spcPct val="120000"/>
              </a:lnSpc>
              <a:spcBef>
                <a:spcPts val="0"/>
              </a:spcBef>
              <a:spcAft>
                <a:spcPts val="0"/>
              </a:spcAft>
              <a:defRPr sz="1800"/>
            </a:lvl3pPr>
            <a:lvl4pPr>
              <a:lnSpc>
                <a:spcPct val="120000"/>
              </a:lnSpc>
              <a:spcBef>
                <a:spcPts val="0"/>
              </a:spcBef>
              <a:spcAft>
                <a:spcPts val="0"/>
              </a:spcAft>
              <a:defRPr sz="1600"/>
            </a:lvl4pPr>
            <a:lvl5pPr>
              <a:lnSpc>
                <a:spcPct val="120000"/>
              </a:lnSpc>
              <a:spcBef>
                <a:spcPts val="0"/>
              </a:spcBef>
              <a:spcAft>
                <a:spcPts val="0"/>
              </a:spcAft>
              <a:defRPr sz="16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6248" y="52285"/>
            <a:ext cx="8297693" cy="767062"/>
          </a:xfrm>
        </p:spPr>
        <p:txBody>
          <a:bodyPr>
            <a:normAutofit/>
          </a:bodyPr>
          <a:lstStyle>
            <a:lvl1pPr>
              <a:defRPr sz="2800"/>
            </a:lvl1pPr>
          </a:lstStyle>
          <a:p>
            <a:r>
              <a:rPr lang="en-US" dirty="0"/>
              <a:t>Click to edit Master title style</a:t>
            </a:r>
            <a:endParaRPr lang="en-US" dirty="0"/>
          </a:p>
        </p:txBody>
      </p:sp>
      <p:sp>
        <p:nvSpPr>
          <p:cNvPr id="3" name="Content Placeholder 2"/>
          <p:cNvSpPr>
            <a:spLocks noGrp="1"/>
          </p:cNvSpPr>
          <p:nvPr>
            <p:ph idx="1"/>
          </p:nvPr>
        </p:nvSpPr>
        <p:spPr>
          <a:xfrm>
            <a:off x="319314" y="955617"/>
            <a:ext cx="3570515" cy="5221346"/>
          </a:xfrm>
        </p:spPr>
        <p:txBody>
          <a:bodyPr>
            <a:normAutofit/>
          </a:bodyPr>
          <a:lstStyle>
            <a:lvl1pPr>
              <a:lnSpc>
                <a:spcPct val="120000"/>
              </a:lnSpc>
              <a:spcBef>
                <a:spcPts val="0"/>
              </a:spcBef>
              <a:spcAft>
                <a:spcPts val="0"/>
              </a:spcAft>
              <a:defRPr sz="2400"/>
            </a:lvl1pPr>
            <a:lvl2pPr>
              <a:lnSpc>
                <a:spcPct val="120000"/>
              </a:lnSpc>
              <a:spcBef>
                <a:spcPts val="0"/>
              </a:spcBef>
              <a:spcAft>
                <a:spcPts val="0"/>
              </a:spcAft>
              <a:defRPr sz="2000"/>
            </a:lvl2pPr>
            <a:lvl3pPr>
              <a:lnSpc>
                <a:spcPct val="120000"/>
              </a:lnSpc>
              <a:spcBef>
                <a:spcPts val="0"/>
              </a:spcBef>
              <a:spcAft>
                <a:spcPts val="0"/>
              </a:spcAft>
              <a:defRPr sz="1800"/>
            </a:lvl3pPr>
            <a:lvl4pPr>
              <a:lnSpc>
                <a:spcPct val="120000"/>
              </a:lnSpc>
              <a:spcBef>
                <a:spcPts val="0"/>
              </a:spcBef>
              <a:spcAft>
                <a:spcPts val="0"/>
              </a:spcAft>
              <a:defRPr sz="1600"/>
            </a:lvl4pPr>
            <a:lvl5pPr>
              <a:lnSpc>
                <a:spcPct val="120000"/>
              </a:lnSpc>
              <a:spcBef>
                <a:spcPts val="0"/>
              </a:spcBef>
              <a:spcAft>
                <a:spcPts val="0"/>
              </a:spcAft>
              <a:defRPr sz="16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fld>
            <a:endParaRPr lang="en-US"/>
          </a:p>
        </p:txBody>
      </p:sp>
      <p:cxnSp>
        <p:nvCxnSpPr>
          <p:cNvPr id="7" name="Straight Connector 6"/>
          <p:cNvCxnSpPr/>
          <p:nvPr userDrawn="1"/>
        </p:nvCxnSpPr>
        <p:spPr>
          <a:xfrm>
            <a:off x="96248" y="807458"/>
            <a:ext cx="7988973" cy="0"/>
          </a:xfrm>
          <a:prstGeom prst="line">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6248" y="52285"/>
            <a:ext cx="8297693" cy="767062"/>
          </a:xfrm>
        </p:spPr>
        <p:txBody>
          <a:bodyPr>
            <a:normAutofit/>
          </a:bodyPr>
          <a:lstStyle>
            <a:lvl1pPr>
              <a:defRPr sz="2800"/>
            </a:lvl1pPr>
          </a:lstStyle>
          <a:p>
            <a:r>
              <a:rPr lang="en-US" dirty="0"/>
              <a:t>Click to edit Master title style</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fld>
            <a:endParaRPr lang="en-US"/>
          </a:p>
        </p:txBody>
      </p:sp>
      <p:cxnSp>
        <p:nvCxnSpPr>
          <p:cNvPr id="7" name="Straight Connector 6"/>
          <p:cNvCxnSpPr/>
          <p:nvPr userDrawn="1"/>
        </p:nvCxnSpPr>
        <p:spPr>
          <a:xfrm>
            <a:off x="96248" y="807458"/>
            <a:ext cx="7988973" cy="0"/>
          </a:xfrm>
          <a:prstGeom prst="line">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3"/>
          </p:nvPr>
        </p:nvSpPr>
        <p:spPr>
          <a:xfrm>
            <a:off x="5457371" y="948922"/>
            <a:ext cx="3333754" cy="5221346"/>
          </a:xfrm>
        </p:spPr>
        <p:txBody>
          <a:bodyPr>
            <a:normAutofit/>
          </a:bodyPr>
          <a:lstStyle>
            <a:lvl1pPr>
              <a:lnSpc>
                <a:spcPct val="120000"/>
              </a:lnSpc>
              <a:spcBef>
                <a:spcPts val="0"/>
              </a:spcBef>
              <a:spcAft>
                <a:spcPts val="0"/>
              </a:spcAft>
              <a:defRPr sz="2400"/>
            </a:lvl1pPr>
            <a:lvl2pPr>
              <a:lnSpc>
                <a:spcPct val="120000"/>
              </a:lnSpc>
              <a:spcBef>
                <a:spcPts val="0"/>
              </a:spcBef>
              <a:spcAft>
                <a:spcPts val="0"/>
              </a:spcAft>
              <a:defRPr sz="2000"/>
            </a:lvl2pPr>
            <a:lvl3pPr>
              <a:lnSpc>
                <a:spcPct val="120000"/>
              </a:lnSpc>
              <a:spcBef>
                <a:spcPts val="0"/>
              </a:spcBef>
              <a:spcAft>
                <a:spcPts val="0"/>
              </a:spcAft>
              <a:defRPr sz="1800"/>
            </a:lvl3pPr>
            <a:lvl4pPr>
              <a:lnSpc>
                <a:spcPct val="120000"/>
              </a:lnSpc>
              <a:spcBef>
                <a:spcPts val="0"/>
              </a:spcBef>
              <a:spcAft>
                <a:spcPts val="0"/>
              </a:spcAft>
              <a:defRPr sz="1600"/>
            </a:lvl4pPr>
            <a:lvl5pPr>
              <a:lnSpc>
                <a:spcPct val="120000"/>
              </a:lnSpc>
              <a:spcBef>
                <a:spcPts val="0"/>
              </a:spcBef>
              <a:spcAft>
                <a:spcPts val="0"/>
              </a:spcAft>
              <a:defRPr sz="16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7745" y="147337"/>
            <a:ext cx="8297693" cy="1078470"/>
          </a:xfrm>
        </p:spPr>
        <p:txBody>
          <a:bodyPr>
            <a:noAutofit/>
          </a:bodyPr>
          <a:lstStyle>
            <a:lvl1pPr>
              <a:lnSpc>
                <a:spcPct val="100000"/>
              </a:lnSpc>
              <a:defRPr sz="2800"/>
            </a:lvl1pPr>
          </a:lstStyle>
          <a:p>
            <a:r>
              <a:rPr lang="en-US" dirty="0"/>
              <a:t>Click to edit Master title style</a:t>
            </a:r>
            <a:br>
              <a:rPr lang="en-US" dirty="0"/>
            </a:br>
            <a:r>
              <a:rPr lang="en-US" dirty="0"/>
              <a:t>Click to edit Master title style</a:t>
            </a:r>
            <a:endParaRPr lang="en-US" dirty="0"/>
          </a:p>
        </p:txBody>
      </p:sp>
      <p:sp>
        <p:nvSpPr>
          <p:cNvPr id="3" name="Content Placeholder 2"/>
          <p:cNvSpPr>
            <a:spLocks noGrp="1"/>
          </p:cNvSpPr>
          <p:nvPr>
            <p:ph idx="1"/>
          </p:nvPr>
        </p:nvSpPr>
        <p:spPr>
          <a:xfrm>
            <a:off x="628650" y="1411941"/>
            <a:ext cx="7886700" cy="4765021"/>
          </a:xfrm>
        </p:spPr>
        <p:txBody>
          <a:bodyPr>
            <a:normAutofit/>
          </a:bodyPr>
          <a:lstStyle>
            <a:lvl1pPr>
              <a:lnSpc>
                <a:spcPct val="120000"/>
              </a:lnSpc>
              <a:spcBef>
                <a:spcPts val="0"/>
              </a:spcBef>
              <a:spcAft>
                <a:spcPts val="0"/>
              </a:spcAft>
              <a:defRPr sz="2400"/>
            </a:lvl1pPr>
            <a:lvl2pPr>
              <a:lnSpc>
                <a:spcPct val="120000"/>
              </a:lnSpc>
              <a:spcBef>
                <a:spcPts val="0"/>
              </a:spcBef>
              <a:spcAft>
                <a:spcPts val="0"/>
              </a:spcAft>
              <a:defRPr sz="2000"/>
            </a:lvl2pPr>
            <a:lvl3pPr>
              <a:lnSpc>
                <a:spcPct val="120000"/>
              </a:lnSpc>
              <a:spcBef>
                <a:spcPts val="0"/>
              </a:spcBef>
              <a:spcAft>
                <a:spcPts val="0"/>
              </a:spcAft>
              <a:defRPr sz="1800"/>
            </a:lvl3pPr>
            <a:lvl4pPr>
              <a:lnSpc>
                <a:spcPct val="120000"/>
              </a:lnSpc>
              <a:spcBef>
                <a:spcPts val="0"/>
              </a:spcBef>
              <a:spcAft>
                <a:spcPts val="0"/>
              </a:spcAft>
              <a:defRPr sz="1600"/>
            </a:lvl4pPr>
            <a:lvl5pPr>
              <a:lnSpc>
                <a:spcPct val="120000"/>
              </a:lnSpc>
              <a:spcBef>
                <a:spcPts val="0"/>
              </a:spcBef>
              <a:spcAft>
                <a:spcPts val="0"/>
              </a:spcAft>
              <a:defRPr sz="16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fld>
            <a:endParaRPr lang="en-US"/>
          </a:p>
        </p:txBody>
      </p:sp>
      <p:cxnSp>
        <p:nvCxnSpPr>
          <p:cNvPr id="7" name="Straight Connector 6"/>
          <p:cNvCxnSpPr/>
          <p:nvPr userDrawn="1"/>
        </p:nvCxnSpPr>
        <p:spPr>
          <a:xfrm>
            <a:off x="437745" y="1225808"/>
            <a:ext cx="7647476" cy="0"/>
          </a:xfrm>
          <a:prstGeom prst="line">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7745" y="147338"/>
            <a:ext cx="8297693" cy="767062"/>
          </a:xfrm>
        </p:spPr>
        <p:txBody>
          <a:bodyPr/>
          <a:lstStyle/>
          <a:p>
            <a:r>
              <a:rPr lang="en-US"/>
              <a:t>Click to edit Master title style</a:t>
            </a:r>
            <a:endParaRPr lang="en-US" dirty="0"/>
          </a:p>
        </p:txBody>
      </p:sp>
      <p:sp>
        <p:nvSpPr>
          <p:cNvPr id="3" name="Content Placeholder 2"/>
          <p:cNvSpPr>
            <a:spLocks noGrp="1"/>
          </p:cNvSpPr>
          <p:nvPr>
            <p:ph idx="1"/>
          </p:nvPr>
        </p:nvSpPr>
        <p:spPr>
          <a:xfrm>
            <a:off x="628650" y="1138335"/>
            <a:ext cx="7886700" cy="50386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2CF7640-9864-0B40-B388-8EC87A3FDEB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fld>
            <a:endParaRPr lang="en-US"/>
          </a:p>
        </p:txBody>
      </p:sp>
      <p:cxnSp>
        <p:nvCxnSpPr>
          <p:cNvPr id="8" name="Straight Connector 7"/>
          <p:cNvCxnSpPr/>
          <p:nvPr userDrawn="1"/>
        </p:nvCxnSpPr>
        <p:spPr>
          <a:xfrm>
            <a:off x="457200" y="997527"/>
            <a:ext cx="8243455" cy="0"/>
          </a:xfrm>
          <a:prstGeom prst="line">
            <a:avLst/>
          </a:prstGeom>
          <a:ln>
            <a:solidFill>
              <a:srgbClr val="C00000"/>
            </a:solidFill>
          </a:ln>
        </p:spPr>
        <p:style>
          <a:lnRef idx="2">
            <a:schemeClr val="accent3"/>
          </a:lnRef>
          <a:fillRef idx="0">
            <a:schemeClr val="accent3"/>
          </a:fillRef>
          <a:effectRef idx="1">
            <a:schemeClr val="accent3"/>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2CF7640-9864-0B40-B388-8EC87A3FDEB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B89C-A70D-114C-8C1A-6737C667FF1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82CF7640-9864-0B40-B388-8EC87A3FDEB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7CB89C-A70D-114C-8C1A-6737C667FF1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7745" y="147338"/>
            <a:ext cx="8297693" cy="89219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52939"/>
            <a:ext cx="7886700" cy="4824024"/>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CF7640-9864-0B40-B388-8EC87A3FDEB9}" type="datetimeFigureOut">
              <a:rPr lang="en-US" smtClean="0"/>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7CB89C-A70D-114C-8C1A-6737C667FF1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36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hyperlink" Target="http://www.sliderbase.com/spitem-681-1.html" TargetMode="Externa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GIF"/></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hyperlink" Target="https://gnomad.broadinstitute.org/" TargetMode="Externa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hyperlink" Target="https://gnomad.broadinstitute.org/" TargetMode="Externa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nomad.broadinstitute.org/" TargetMode="Externa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xml"/><Relationship Id="rId3"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image" Target="../media/image4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jpeg"/><Relationship Id="rId1" Type="http://schemas.openxmlformats.org/officeDocument/2006/relationships/image" Target="../media/image5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5972783"/>
            <a:ext cx="9144000" cy="885218"/>
          </a:xfrm>
          <a:prstGeom prst="rect">
            <a:avLst/>
          </a:prstGeom>
          <a:solidFill>
            <a:srgbClr val="A5D4DA">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 y="1122363"/>
            <a:ext cx="9026012" cy="2387600"/>
          </a:xfrm>
        </p:spPr>
        <p:txBody>
          <a:bodyPr anchor="ctr">
            <a:noAutofit/>
          </a:bodyPr>
          <a:lstStyle/>
          <a:p>
            <a:pPr>
              <a:lnSpc>
                <a:spcPct val="120000"/>
              </a:lnSpc>
            </a:pPr>
            <a:r>
              <a:rPr lang="en-US" sz="2400" i="1" spc="100" dirty="0" err="1">
                <a:latin typeface="微软雅黑" panose="020B0503020204020204" pitchFamily="34" charset="-122"/>
              </a:rPr>
              <a:t>生物信息学课程模块之</a:t>
            </a:r>
            <a:br>
              <a:rPr lang="en-US" sz="2400" spc="100" dirty="0">
                <a:latin typeface="微软雅黑" panose="020B0503020204020204" pitchFamily="34" charset="-122"/>
              </a:rPr>
            </a:br>
            <a:r>
              <a:rPr lang="en-US" sz="4000" spc="100" dirty="0" err="1">
                <a:latin typeface="微软雅黑" panose="020B0503020204020204" pitchFamily="34" charset="-122"/>
              </a:rPr>
              <a:t>人类基因组与变异</a:t>
            </a:r>
            <a:br>
              <a:rPr lang="en-US" sz="4000" spc="100" dirty="0">
                <a:latin typeface="微软雅黑" panose="020B0503020204020204" pitchFamily="34" charset="-122"/>
              </a:rPr>
            </a:br>
            <a:r>
              <a:rPr lang="en-US" sz="3600" spc="100" dirty="0">
                <a:latin typeface="微软雅黑" panose="020B0503020204020204" pitchFamily="34" charset="-122"/>
              </a:rPr>
              <a:t>The Human Genome and Variation</a:t>
            </a:r>
            <a:endParaRPr lang="en-US" sz="3200" spc="100" dirty="0">
              <a:latin typeface="微软雅黑" panose="020B0503020204020204" pitchFamily="34" charset="-122"/>
            </a:endParaRPr>
          </a:p>
        </p:txBody>
      </p:sp>
      <p:sp>
        <p:nvSpPr>
          <p:cNvPr id="3" name="Subtitle 2"/>
          <p:cNvSpPr>
            <a:spLocks noGrp="1"/>
          </p:cNvSpPr>
          <p:nvPr>
            <p:ph type="subTitle" idx="1"/>
          </p:nvPr>
        </p:nvSpPr>
        <p:spPr>
          <a:xfrm>
            <a:off x="1405647" y="3674451"/>
            <a:ext cx="6858000" cy="2061186"/>
          </a:xfrm>
        </p:spPr>
        <p:txBody>
          <a:bodyPr anchor="ctr">
            <a:normAutofit/>
          </a:bodyPr>
          <a:lstStyle/>
          <a:p>
            <a:r>
              <a:rPr lang="ja-JP" altLang="en-US" sz="2000">
                <a:latin typeface="Arial" panose="020B0604020202020204" pitchFamily="34" charset="0"/>
              </a:rPr>
              <a:t>授课老师</a:t>
            </a:r>
            <a:r>
              <a:rPr lang="zh-CN" altLang="en-US" sz="2000" dirty="0">
                <a:latin typeface="Arial" panose="020B0604020202020204" pitchFamily="34" charset="0"/>
              </a:rPr>
              <a:t>：陈靖祺 副研究员</a:t>
            </a:r>
            <a:endParaRPr lang="en-US" altLang="zh-CN" sz="2000" dirty="0">
              <a:latin typeface="Arial" panose="020B0604020202020204" pitchFamily="34" charset="0"/>
            </a:endParaRPr>
          </a:p>
          <a:p>
            <a:r>
              <a:rPr lang="zh-CN" altLang="en-US" sz="2000" dirty="0">
                <a:latin typeface="Arial" panose="020B0604020202020204" pitchFamily="34" charset="0"/>
              </a:rPr>
              <a:t>复旦大学类脑智能科学与研究院</a:t>
            </a:r>
            <a:endParaRPr lang="en-US" altLang="zh-CN" sz="2000" dirty="0">
              <a:latin typeface="Arial" panose="020B0604020202020204" pitchFamily="34" charset="0"/>
            </a:endParaRPr>
          </a:p>
          <a:p>
            <a:r>
              <a:rPr lang="en-US" altLang="zh-CN" sz="2000" dirty="0">
                <a:latin typeface="Arial" panose="020B0604020202020204" pitchFamily="34" charset="0"/>
              </a:rPr>
              <a:t>2024</a:t>
            </a:r>
            <a:r>
              <a:rPr lang="zh-CN" altLang="en-US" sz="2000" dirty="0">
                <a:latin typeface="Arial" panose="020B0604020202020204" pitchFamily="34" charset="0"/>
              </a:rPr>
              <a:t>年秋季学期</a:t>
            </a:r>
            <a:endParaRPr lang="en-US" altLang="ja-JP" sz="2000" dirty="0">
              <a:latin typeface="Arial" panose="020B0604020202020204" pitchFamily="34" charset="0"/>
            </a:endParaRPr>
          </a:p>
        </p:txBody>
      </p:sp>
      <p:cxnSp>
        <p:nvCxnSpPr>
          <p:cNvPr id="6" name="Straight Connector 5"/>
          <p:cNvCxnSpPr/>
          <p:nvPr/>
        </p:nvCxnSpPr>
        <p:spPr>
          <a:xfrm>
            <a:off x="982494" y="1303506"/>
            <a:ext cx="6099242" cy="0"/>
          </a:xfrm>
          <a:prstGeom prst="line">
            <a:avLst/>
          </a:prstGeom>
          <a:ln w="15875">
            <a:solidFill>
              <a:srgbClr val="C00000"/>
            </a:solidFill>
            <a:headEnd type="diamond"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721796" y="3304162"/>
            <a:ext cx="6225702" cy="0"/>
          </a:xfrm>
          <a:prstGeom prst="line">
            <a:avLst/>
          </a:prstGeom>
          <a:ln w="15875">
            <a:solidFill>
              <a:srgbClr val="C00000"/>
            </a:solidFill>
            <a:headEnd type="none"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1"/>
          <a:stretch>
            <a:fillRect/>
          </a:stretch>
        </p:blipFill>
        <p:spPr>
          <a:xfrm>
            <a:off x="256617" y="5972783"/>
            <a:ext cx="860976" cy="8609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a:t>hromosomal abnormalities</a:t>
            </a:r>
            <a:endParaRPr lang="en-US" dirty="0"/>
          </a:p>
        </p:txBody>
      </p:sp>
      <p:sp>
        <p:nvSpPr>
          <p:cNvPr id="3" name="Content Placeholder 2"/>
          <p:cNvSpPr>
            <a:spLocks noGrp="1"/>
          </p:cNvSpPr>
          <p:nvPr>
            <p:ph idx="1"/>
          </p:nvPr>
        </p:nvSpPr>
        <p:spPr/>
        <p:txBody>
          <a:bodyPr/>
          <a:lstStyle/>
          <a:p>
            <a:r>
              <a:rPr lang="en-US" dirty="0"/>
              <a:t>S</a:t>
            </a:r>
            <a:r>
              <a:rPr lang="en-US" dirty="0"/>
              <a:t>maller changes (for part of one or more chromosomes)</a:t>
            </a:r>
            <a:endParaRPr lang="en-US" dirty="0"/>
          </a:p>
          <a:p>
            <a:pPr lvl="1"/>
            <a:r>
              <a:rPr lang="en-US" dirty="0"/>
              <a:t>D</a:t>
            </a:r>
            <a:r>
              <a:rPr lang="en-US" dirty="0"/>
              <a:t>eletions</a:t>
            </a:r>
            <a:endParaRPr lang="en-US" dirty="0"/>
          </a:p>
          <a:p>
            <a:pPr lvl="1"/>
            <a:r>
              <a:rPr lang="en-US" dirty="0"/>
              <a:t>D</a:t>
            </a:r>
            <a:r>
              <a:rPr lang="en-US" dirty="0"/>
              <a:t>uplications</a:t>
            </a:r>
            <a:endParaRPr lang="en-US" dirty="0"/>
          </a:p>
          <a:p>
            <a:pPr lvl="1"/>
            <a:r>
              <a:rPr lang="en-US" dirty="0"/>
              <a:t>T</a:t>
            </a:r>
            <a:r>
              <a:rPr lang="en-US" dirty="0"/>
              <a:t>ranslocations</a:t>
            </a:r>
            <a:endParaRPr lang="en-US" dirty="0"/>
          </a:p>
          <a:p>
            <a:pPr lvl="1"/>
            <a:r>
              <a:rPr lang="en-US" dirty="0"/>
              <a:t>E</a:t>
            </a:r>
            <a:r>
              <a:rPr lang="en-US" dirty="0"/>
              <a:t>tc.</a:t>
            </a:r>
            <a:endParaRPr lang="en-US" dirty="0"/>
          </a:p>
          <a:p>
            <a:pPr lvl="1"/>
            <a:endParaRPr lang="en-US" i="1" dirty="0"/>
          </a:p>
          <a:p>
            <a:pPr marL="457200" lvl="1" indent="0">
              <a:buNone/>
            </a:pPr>
            <a:r>
              <a:rPr lang="en-US" i="1" dirty="0"/>
              <a:t>*T</a:t>
            </a:r>
            <a:r>
              <a:rPr lang="en-US" i="1" dirty="0"/>
              <a:t>hese can be roughly called structural variants, which will be discussed in the next chapter.</a:t>
            </a:r>
            <a:endParaRPr lang="en-US" i="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Chromosomal abnormalities</a:t>
            </a:r>
            <a:endParaRPr lang="en-US" dirty="0"/>
          </a:p>
        </p:txBody>
      </p:sp>
      <p:sp>
        <p:nvSpPr>
          <p:cNvPr id="3" name="Content Placeholder 2"/>
          <p:cNvSpPr>
            <a:spLocks noGrp="1"/>
          </p:cNvSpPr>
          <p:nvPr>
            <p:ph idx="1"/>
          </p:nvPr>
        </p:nvSpPr>
        <p:spPr/>
        <p:txBody>
          <a:bodyPr/>
          <a:lstStyle/>
          <a:p>
            <a:r>
              <a:rPr lang="en-US" dirty="0"/>
              <a:t>W</a:t>
            </a:r>
            <a:r>
              <a:rPr lang="en-US" dirty="0"/>
              <a:t>ays to detect chromosomal abnormalities</a:t>
            </a:r>
            <a:endParaRPr lang="en-US" dirty="0"/>
          </a:p>
          <a:p>
            <a:pPr lvl="1"/>
            <a:endParaRPr lang="en-US" dirty="0"/>
          </a:p>
        </p:txBody>
      </p:sp>
      <p:graphicFrame>
        <p:nvGraphicFramePr>
          <p:cNvPr id="4" name="Table 3"/>
          <p:cNvGraphicFramePr>
            <a:graphicFrameLocks noGrp="1"/>
          </p:cNvGraphicFramePr>
          <p:nvPr/>
        </p:nvGraphicFramePr>
        <p:xfrm>
          <a:off x="994611" y="1723140"/>
          <a:ext cx="6882064" cy="3662680"/>
        </p:xfrm>
        <a:graphic>
          <a:graphicData uri="http://schemas.openxmlformats.org/drawingml/2006/table">
            <a:tbl>
              <a:tblPr firstRow="1" bandRow="1">
                <a:tableStyleId>{5C22544A-7EE6-4342-B048-85BDC9FD1C3A}</a:tableStyleId>
              </a:tblPr>
              <a:tblGrid>
                <a:gridCol w="3441032"/>
                <a:gridCol w="3441032"/>
              </a:tblGrid>
              <a:tr h="370840">
                <a:tc>
                  <a:txBody>
                    <a:bodyPr/>
                    <a:lstStyle/>
                    <a:p>
                      <a:r>
                        <a:rPr lang="en-US" dirty="0"/>
                        <a:t>M</a:t>
                      </a:r>
                      <a:r>
                        <a:rPr lang="en-US" dirty="0"/>
                        <a:t>ethod</a:t>
                      </a:r>
                      <a:endParaRPr lang="en-US" dirty="0"/>
                    </a:p>
                  </a:txBody>
                  <a:tcPr/>
                </a:tc>
                <a:tc>
                  <a:txBody>
                    <a:bodyPr/>
                    <a:lstStyle/>
                    <a:p>
                      <a:r>
                        <a:rPr lang="en-US" dirty="0"/>
                        <a:t>What it detects</a:t>
                      </a:r>
                      <a:endParaRPr lang="en-US" dirty="0"/>
                    </a:p>
                  </a:txBody>
                  <a:tcPr/>
                </a:tc>
              </a:tr>
              <a:tr h="370840">
                <a:tc>
                  <a:txBody>
                    <a:bodyPr/>
                    <a:lstStyle/>
                    <a:p>
                      <a:r>
                        <a:rPr lang="en-US" b="1" dirty="0"/>
                        <a:t>Karyotyping</a:t>
                      </a:r>
                      <a:endParaRPr lang="en-US" b="1" dirty="0"/>
                    </a:p>
                  </a:txBody>
                  <a:tcPr/>
                </a:tc>
                <a:tc>
                  <a:txBody>
                    <a:bodyPr/>
                    <a:lstStyle/>
                    <a:p>
                      <a:r>
                        <a:rPr lang="en-US" dirty="0"/>
                        <a:t>Abnormal chromosome numbers, large structural abnormalities</a:t>
                      </a:r>
                      <a:endParaRPr lang="en-US" dirty="0"/>
                    </a:p>
                  </a:txBody>
                  <a:tcPr/>
                </a:tc>
              </a:tr>
              <a:tr h="370840">
                <a:tc>
                  <a:txBody>
                    <a:bodyPr/>
                    <a:lstStyle/>
                    <a:p>
                      <a:r>
                        <a:rPr lang="en-US" dirty="0"/>
                        <a:t>Fluorescent in Situ Hybridization </a:t>
                      </a:r>
                      <a:r>
                        <a:rPr lang="en-US" dirty="0"/>
                        <a:t>(</a:t>
                      </a:r>
                      <a:r>
                        <a:rPr lang="en-US" b="1" dirty="0"/>
                        <a:t>FISH</a:t>
                      </a:r>
                      <a:r>
                        <a:rPr lang="en-US" dirty="0"/>
                        <a:t>)</a:t>
                      </a:r>
                      <a:endParaRPr lang="en-US" dirty="0"/>
                    </a:p>
                  </a:txBody>
                  <a:tcPr/>
                </a:tc>
                <a:tc>
                  <a:txBody>
                    <a:bodyPr/>
                    <a:lstStyle/>
                    <a:p>
                      <a:r>
                        <a:rPr lang="en-US" dirty="0"/>
                        <a:t>C</a:t>
                      </a:r>
                      <a:r>
                        <a:rPr lang="en-US" dirty="0"/>
                        <a:t>opy number variation in limited numbers and regions of chromosomes</a:t>
                      </a:r>
                      <a:endParaRPr lang="en-US" dirty="0"/>
                    </a:p>
                  </a:txBody>
                  <a:tcPr/>
                </a:tc>
              </a:tr>
              <a:tr h="370840">
                <a:tc>
                  <a:txBody>
                    <a:bodyPr/>
                    <a:lstStyle/>
                    <a:p>
                      <a:r>
                        <a:rPr lang="en-US" dirty="0"/>
                        <a:t>Chromosomal Microarray Analysis (</a:t>
                      </a:r>
                      <a:r>
                        <a:rPr lang="en-US" b="1" dirty="0"/>
                        <a:t>CMA</a:t>
                      </a:r>
                      <a:r>
                        <a:rPr lang="en-US" dirty="0"/>
                        <a:t>), including </a:t>
                      </a:r>
                      <a:r>
                        <a:rPr lang="en-US" dirty="0"/>
                        <a:t>array-based comparative genomic hybridization (array-CGH) and single nucleotide polymorphism array (SNP-array)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Genome-wide copy number alterations, including micro-deletions/duplications</a:t>
                      </a:r>
                      <a:endParaRPr lang="en-US" dirty="0"/>
                    </a:p>
                    <a:p>
                      <a:endParaRPr lang="en-US" dirty="0"/>
                    </a:p>
                  </a:txBody>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Chromosomes</a:t>
            </a:r>
            <a:endParaRPr lang="en-US" dirty="0"/>
          </a:p>
        </p:txBody>
      </p:sp>
      <p:sp>
        <p:nvSpPr>
          <p:cNvPr id="4" name="Content Placeholder 3"/>
          <p:cNvSpPr>
            <a:spLocks noGrp="1"/>
          </p:cNvSpPr>
          <p:nvPr>
            <p:ph idx="1"/>
          </p:nvPr>
        </p:nvSpPr>
        <p:spPr/>
        <p:txBody>
          <a:bodyPr/>
          <a:lstStyle/>
          <a:p>
            <a:r>
              <a:rPr lang="en-US" dirty="0"/>
              <a:t>W</a:t>
            </a:r>
            <a:r>
              <a:rPr lang="en-US" dirty="0"/>
              <a:t>hat makes up a chromosome?</a:t>
            </a:r>
            <a:endParaRPr lang="en-US" dirty="0"/>
          </a:p>
        </p:txBody>
      </p:sp>
      <p:pic>
        <p:nvPicPr>
          <p:cNvPr id="5" name="Picture 4"/>
          <p:cNvPicPr>
            <a:picLocks noChangeAspect="1"/>
          </p:cNvPicPr>
          <p:nvPr/>
        </p:nvPicPr>
        <p:blipFill rotWithShape="1">
          <a:blip r:embed="rId1"/>
          <a:srcRect l="1497" b="6058"/>
          <a:stretch>
            <a:fillRect/>
          </a:stretch>
        </p:blipFill>
        <p:spPr>
          <a:xfrm>
            <a:off x="737937" y="1725011"/>
            <a:ext cx="7656004" cy="4130358"/>
          </a:xfrm>
          <a:prstGeom prst="rect">
            <a:avLst/>
          </a:prstGeom>
        </p:spPr>
      </p:pic>
      <p:sp>
        <p:nvSpPr>
          <p:cNvPr id="7" name="TextBox 6"/>
          <p:cNvSpPr txBox="1"/>
          <p:nvPr/>
        </p:nvSpPr>
        <p:spPr>
          <a:xfrm>
            <a:off x="5394067" y="6493820"/>
            <a:ext cx="3785937" cy="261610"/>
          </a:xfrm>
          <a:prstGeom prst="rect">
            <a:avLst/>
          </a:prstGeom>
          <a:noFill/>
        </p:spPr>
        <p:txBody>
          <a:bodyPr wrap="square">
            <a:spAutoFit/>
          </a:bodyPr>
          <a:lstStyle/>
          <a:p>
            <a:r>
              <a:rPr lang="en-US" sz="1100" dirty="0"/>
              <a:t>https://www.genome.gov/genetics-glossary/Chromosome</a:t>
            </a:r>
            <a:endParaRPr lang="en-US" sz="1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a:t>ases</a:t>
            </a:r>
            <a:endParaRPr lang="en-US" dirty="0"/>
          </a:p>
        </p:txBody>
      </p:sp>
      <p:sp>
        <p:nvSpPr>
          <p:cNvPr id="4" name="Content Placeholder 3"/>
          <p:cNvSpPr>
            <a:spLocks noGrp="1"/>
          </p:cNvSpPr>
          <p:nvPr>
            <p:ph idx="1"/>
          </p:nvPr>
        </p:nvSpPr>
        <p:spPr>
          <a:xfrm>
            <a:off x="319314" y="955617"/>
            <a:ext cx="4349754" cy="5221346"/>
          </a:xfrm>
        </p:spPr>
        <p:txBody>
          <a:bodyPr/>
          <a:lstStyle/>
          <a:p>
            <a:r>
              <a:rPr lang="en-US" dirty="0"/>
              <a:t>DNA (</a:t>
            </a:r>
            <a:r>
              <a:rPr lang="en-US" dirty="0"/>
              <a:t>Deoxyribonucleic acid</a:t>
            </a:r>
            <a:r>
              <a:rPr lang="en-US" dirty="0"/>
              <a:t>)</a:t>
            </a:r>
            <a:endParaRPr lang="en-US" dirty="0"/>
          </a:p>
        </p:txBody>
      </p:sp>
      <p:sp>
        <p:nvSpPr>
          <p:cNvPr id="5" name="Content Placeholder 4"/>
          <p:cNvSpPr>
            <a:spLocks noGrp="1"/>
          </p:cNvSpPr>
          <p:nvPr>
            <p:ph idx="13"/>
          </p:nvPr>
        </p:nvSpPr>
        <p:spPr>
          <a:xfrm>
            <a:off x="4765320" y="948922"/>
            <a:ext cx="4122057" cy="5221346"/>
          </a:xfrm>
        </p:spPr>
        <p:txBody>
          <a:bodyPr/>
          <a:lstStyle/>
          <a:p>
            <a:r>
              <a:rPr lang="en-US" dirty="0"/>
              <a:t>RNA (</a:t>
            </a:r>
            <a:r>
              <a:rPr lang="en-US" dirty="0"/>
              <a:t>Ribonucleic acid</a:t>
            </a:r>
            <a:r>
              <a:rPr lang="en-US" dirty="0"/>
              <a:t>)</a:t>
            </a:r>
            <a:endParaRPr lang="en-US" dirty="0"/>
          </a:p>
        </p:txBody>
      </p:sp>
      <p:pic>
        <p:nvPicPr>
          <p:cNvPr id="6" name="Picture 5"/>
          <p:cNvPicPr>
            <a:picLocks noChangeAspect="1"/>
          </p:cNvPicPr>
          <p:nvPr/>
        </p:nvPicPr>
        <p:blipFill>
          <a:blip r:embed="rId1"/>
          <a:stretch>
            <a:fillRect/>
          </a:stretch>
        </p:blipFill>
        <p:spPr>
          <a:xfrm>
            <a:off x="2312989" y="3898771"/>
            <a:ext cx="2534653" cy="1686320"/>
          </a:xfrm>
          <a:prstGeom prst="rect">
            <a:avLst/>
          </a:prstGeom>
        </p:spPr>
      </p:pic>
      <p:pic>
        <p:nvPicPr>
          <p:cNvPr id="8" name="Picture 7"/>
          <p:cNvPicPr>
            <a:picLocks noChangeAspect="1"/>
          </p:cNvPicPr>
          <p:nvPr/>
        </p:nvPicPr>
        <p:blipFill rotWithShape="1">
          <a:blip r:embed="rId2"/>
          <a:srcRect r="6242"/>
          <a:stretch>
            <a:fillRect/>
          </a:stretch>
        </p:blipFill>
        <p:spPr>
          <a:xfrm>
            <a:off x="105332" y="3868449"/>
            <a:ext cx="2250347" cy="1707011"/>
          </a:xfrm>
          <a:prstGeom prst="rect">
            <a:avLst/>
          </a:prstGeom>
        </p:spPr>
      </p:pic>
      <p:pic>
        <p:nvPicPr>
          <p:cNvPr id="10" name="Picture 9"/>
          <p:cNvPicPr>
            <a:picLocks noChangeAspect="1"/>
          </p:cNvPicPr>
          <p:nvPr/>
        </p:nvPicPr>
        <p:blipFill>
          <a:blip r:embed="rId3"/>
          <a:stretch>
            <a:fillRect/>
          </a:stretch>
        </p:blipFill>
        <p:spPr>
          <a:xfrm>
            <a:off x="2294479" y="1866826"/>
            <a:ext cx="2296706" cy="1562174"/>
          </a:xfrm>
          <a:prstGeom prst="rect">
            <a:avLst/>
          </a:prstGeom>
        </p:spPr>
      </p:pic>
      <p:pic>
        <p:nvPicPr>
          <p:cNvPr id="12" name="Picture 11"/>
          <p:cNvPicPr>
            <a:picLocks noChangeAspect="1"/>
          </p:cNvPicPr>
          <p:nvPr/>
        </p:nvPicPr>
        <p:blipFill>
          <a:blip r:embed="rId4"/>
          <a:stretch>
            <a:fillRect/>
          </a:stretch>
        </p:blipFill>
        <p:spPr>
          <a:xfrm>
            <a:off x="130629" y="1807542"/>
            <a:ext cx="1934613" cy="1551829"/>
          </a:xfrm>
          <a:prstGeom prst="rect">
            <a:avLst/>
          </a:prstGeom>
        </p:spPr>
      </p:pic>
      <p:sp>
        <p:nvSpPr>
          <p:cNvPr id="15" name="TextBox 14"/>
          <p:cNvSpPr txBox="1"/>
          <p:nvPr/>
        </p:nvSpPr>
        <p:spPr>
          <a:xfrm>
            <a:off x="352875" y="1655230"/>
            <a:ext cx="877163" cy="369332"/>
          </a:xfrm>
          <a:prstGeom prst="rect">
            <a:avLst/>
          </a:prstGeom>
          <a:noFill/>
        </p:spPr>
        <p:txBody>
          <a:bodyPr wrap="none" rtlCol="0">
            <a:spAutoFit/>
          </a:bodyPr>
          <a:lstStyle/>
          <a:p>
            <a:r>
              <a:rPr lang="zh-CN" altLang="en-US" b="0" i="0" u="none" strike="noStrike" dirty="0">
                <a:effectLst/>
                <a:latin typeface="Songti TC" panose="02010600040101010101" pitchFamily="2" charset="-120"/>
                <a:ea typeface="Songti TC" panose="02010600040101010101" pitchFamily="2" charset="-120"/>
                <a:cs typeface="Times New Roman" panose="02020603050405020304" pitchFamily="18" charset="0"/>
              </a:rPr>
              <a:t>腺嘌呤</a:t>
            </a:r>
            <a:endParaRPr lang="en-US" dirty="0">
              <a:latin typeface="Songti TC" panose="02010600040101010101" pitchFamily="2" charset="-120"/>
              <a:ea typeface="Songti TC" panose="02010600040101010101" pitchFamily="2" charset="-120"/>
              <a:cs typeface="Times New Roman" panose="02020603050405020304" pitchFamily="18" charset="0"/>
            </a:endParaRPr>
          </a:p>
        </p:txBody>
      </p:sp>
      <p:sp>
        <p:nvSpPr>
          <p:cNvPr id="18" name="TextBox 17"/>
          <p:cNvSpPr txBox="1"/>
          <p:nvPr/>
        </p:nvSpPr>
        <p:spPr>
          <a:xfrm>
            <a:off x="2342149" y="1671272"/>
            <a:ext cx="1107996" cy="369332"/>
          </a:xfrm>
          <a:prstGeom prst="rect">
            <a:avLst/>
          </a:prstGeom>
          <a:noFill/>
        </p:spPr>
        <p:txBody>
          <a:bodyPr wrap="none" rtlCol="0">
            <a:spAutoFit/>
          </a:bodyPr>
          <a:lstStyle/>
          <a:p>
            <a:r>
              <a:rPr lang="zh-CN" altLang="en-US" b="0" i="0" u="none" strike="noStrike" dirty="0">
                <a:effectLst/>
                <a:latin typeface="Songti TC" panose="02010600040101010101" pitchFamily="2" charset="-120"/>
                <a:ea typeface="Songti TC" panose="02010600040101010101" pitchFamily="2" charset="-120"/>
              </a:rPr>
              <a:t>胸腺嘧啶</a:t>
            </a:r>
            <a:endParaRPr lang="en-US" dirty="0">
              <a:latin typeface="Songti TC" panose="02010600040101010101" pitchFamily="2" charset="-120"/>
              <a:ea typeface="Songti TC" panose="02010600040101010101" pitchFamily="2" charset="-120"/>
            </a:endParaRPr>
          </a:p>
        </p:txBody>
      </p:sp>
      <p:sp>
        <p:nvSpPr>
          <p:cNvPr id="19" name="TextBox 18"/>
          <p:cNvSpPr txBox="1"/>
          <p:nvPr/>
        </p:nvSpPr>
        <p:spPr>
          <a:xfrm>
            <a:off x="319314" y="3683783"/>
            <a:ext cx="877163" cy="369332"/>
          </a:xfrm>
          <a:prstGeom prst="rect">
            <a:avLst/>
          </a:prstGeom>
          <a:noFill/>
        </p:spPr>
        <p:txBody>
          <a:bodyPr wrap="none" rtlCol="0">
            <a:spAutoFit/>
          </a:bodyPr>
          <a:lstStyle/>
          <a:p>
            <a:r>
              <a:rPr lang="zh-CN" altLang="en-US" b="0" i="0" u="none" strike="noStrike" dirty="0">
                <a:effectLst/>
                <a:latin typeface="Songti TC" panose="02010600040101010101" pitchFamily="2" charset="-120"/>
                <a:ea typeface="Songti TC" panose="02010600040101010101" pitchFamily="2" charset="-120"/>
              </a:rPr>
              <a:t>鸟嘌呤</a:t>
            </a:r>
            <a:endParaRPr lang="en-US" dirty="0">
              <a:latin typeface="Songti TC" panose="02010600040101010101" pitchFamily="2" charset="-120"/>
              <a:ea typeface="Songti TC" panose="02010600040101010101" pitchFamily="2" charset="-120"/>
            </a:endParaRPr>
          </a:p>
        </p:txBody>
      </p:sp>
      <p:sp>
        <p:nvSpPr>
          <p:cNvPr id="22" name="TextBox 21"/>
          <p:cNvSpPr txBox="1"/>
          <p:nvPr/>
        </p:nvSpPr>
        <p:spPr>
          <a:xfrm>
            <a:off x="2561196" y="3771498"/>
            <a:ext cx="877163" cy="369332"/>
          </a:xfrm>
          <a:prstGeom prst="rect">
            <a:avLst/>
          </a:prstGeom>
          <a:noFill/>
        </p:spPr>
        <p:txBody>
          <a:bodyPr wrap="none" rtlCol="0">
            <a:spAutoFit/>
          </a:bodyPr>
          <a:lstStyle/>
          <a:p>
            <a:r>
              <a:rPr lang="zh-CN" altLang="en-US" b="0" i="0" u="none" strike="noStrike" dirty="0">
                <a:effectLst/>
                <a:latin typeface="Songti TC" panose="02010600040101010101" pitchFamily="2" charset="-120"/>
                <a:ea typeface="Songti TC" panose="02010600040101010101" pitchFamily="2" charset="-120"/>
              </a:rPr>
              <a:t>胞嘧啶</a:t>
            </a:r>
            <a:endParaRPr lang="en-US" dirty="0">
              <a:latin typeface="Songti TC" panose="02010600040101010101" pitchFamily="2" charset="-120"/>
              <a:ea typeface="Songti TC" panose="02010600040101010101" pitchFamily="2" charset="-120"/>
            </a:endParaRPr>
          </a:p>
        </p:txBody>
      </p:sp>
      <p:pic>
        <p:nvPicPr>
          <p:cNvPr id="23" name="Picture 22"/>
          <p:cNvPicPr>
            <a:picLocks noChangeAspect="1"/>
          </p:cNvPicPr>
          <p:nvPr/>
        </p:nvPicPr>
        <p:blipFill rotWithShape="1">
          <a:blip r:embed="rId1"/>
          <a:srcRect r="14543"/>
          <a:stretch>
            <a:fillRect/>
          </a:stretch>
        </p:blipFill>
        <p:spPr>
          <a:xfrm>
            <a:off x="6826348" y="3908737"/>
            <a:ext cx="2166041" cy="1686320"/>
          </a:xfrm>
          <a:prstGeom prst="rect">
            <a:avLst/>
          </a:prstGeom>
        </p:spPr>
      </p:pic>
      <p:pic>
        <p:nvPicPr>
          <p:cNvPr id="24" name="Picture 23"/>
          <p:cNvPicPr>
            <a:picLocks noChangeAspect="1"/>
          </p:cNvPicPr>
          <p:nvPr/>
        </p:nvPicPr>
        <p:blipFill rotWithShape="1">
          <a:blip r:embed="rId2"/>
          <a:srcRect r="6242"/>
          <a:stretch>
            <a:fillRect/>
          </a:stretch>
        </p:blipFill>
        <p:spPr>
          <a:xfrm>
            <a:off x="4738672" y="3929933"/>
            <a:ext cx="2250347" cy="1707011"/>
          </a:xfrm>
          <a:prstGeom prst="rect">
            <a:avLst/>
          </a:prstGeom>
        </p:spPr>
      </p:pic>
      <p:pic>
        <p:nvPicPr>
          <p:cNvPr id="26" name="Picture 25"/>
          <p:cNvPicPr>
            <a:picLocks noChangeAspect="1"/>
          </p:cNvPicPr>
          <p:nvPr/>
        </p:nvPicPr>
        <p:blipFill>
          <a:blip r:embed="rId4"/>
          <a:stretch>
            <a:fillRect/>
          </a:stretch>
        </p:blipFill>
        <p:spPr>
          <a:xfrm>
            <a:off x="4763969" y="1756732"/>
            <a:ext cx="1934613" cy="1551829"/>
          </a:xfrm>
          <a:prstGeom prst="rect">
            <a:avLst/>
          </a:prstGeom>
        </p:spPr>
      </p:pic>
      <p:sp>
        <p:nvSpPr>
          <p:cNvPr id="27" name="TextBox 26"/>
          <p:cNvSpPr txBox="1"/>
          <p:nvPr/>
        </p:nvSpPr>
        <p:spPr>
          <a:xfrm>
            <a:off x="4986215" y="1604420"/>
            <a:ext cx="877163" cy="369332"/>
          </a:xfrm>
          <a:prstGeom prst="rect">
            <a:avLst/>
          </a:prstGeom>
          <a:noFill/>
        </p:spPr>
        <p:txBody>
          <a:bodyPr wrap="none" rtlCol="0">
            <a:spAutoFit/>
          </a:bodyPr>
          <a:lstStyle/>
          <a:p>
            <a:r>
              <a:rPr lang="zh-CN" altLang="en-US" b="0" i="0" u="none" strike="noStrike" dirty="0">
                <a:effectLst/>
                <a:latin typeface="Songti TC" panose="02010600040101010101" pitchFamily="2" charset="-120"/>
                <a:ea typeface="Songti TC" panose="02010600040101010101" pitchFamily="2" charset="-120"/>
                <a:cs typeface="Times New Roman" panose="02020603050405020304" pitchFamily="18" charset="0"/>
              </a:rPr>
              <a:t>腺嘌呤</a:t>
            </a:r>
            <a:endParaRPr lang="en-US" dirty="0">
              <a:latin typeface="Songti TC" panose="02010600040101010101" pitchFamily="2" charset="-120"/>
              <a:ea typeface="Songti TC" panose="02010600040101010101" pitchFamily="2" charset="-120"/>
              <a:cs typeface="Times New Roman" panose="02020603050405020304" pitchFamily="18" charset="0"/>
            </a:endParaRPr>
          </a:p>
        </p:txBody>
      </p:sp>
      <p:sp>
        <p:nvSpPr>
          <p:cNvPr id="29" name="TextBox 28"/>
          <p:cNvSpPr txBox="1"/>
          <p:nvPr/>
        </p:nvSpPr>
        <p:spPr>
          <a:xfrm>
            <a:off x="4952654" y="3745267"/>
            <a:ext cx="877163" cy="369332"/>
          </a:xfrm>
          <a:prstGeom prst="rect">
            <a:avLst/>
          </a:prstGeom>
          <a:noFill/>
        </p:spPr>
        <p:txBody>
          <a:bodyPr wrap="none" rtlCol="0">
            <a:spAutoFit/>
          </a:bodyPr>
          <a:lstStyle/>
          <a:p>
            <a:r>
              <a:rPr lang="zh-CN" altLang="en-US" b="0" i="0" u="none" strike="noStrike" dirty="0">
                <a:effectLst/>
                <a:latin typeface="Songti TC" panose="02010600040101010101" pitchFamily="2" charset="-120"/>
                <a:ea typeface="Songti TC" panose="02010600040101010101" pitchFamily="2" charset="-120"/>
              </a:rPr>
              <a:t>鸟嘌呤</a:t>
            </a:r>
            <a:endParaRPr lang="en-US" dirty="0">
              <a:latin typeface="Songti TC" panose="02010600040101010101" pitchFamily="2" charset="-120"/>
              <a:ea typeface="Songti TC" panose="02010600040101010101" pitchFamily="2" charset="-120"/>
            </a:endParaRPr>
          </a:p>
        </p:txBody>
      </p:sp>
      <p:sp>
        <p:nvSpPr>
          <p:cNvPr id="30" name="TextBox 29"/>
          <p:cNvSpPr txBox="1"/>
          <p:nvPr/>
        </p:nvSpPr>
        <p:spPr>
          <a:xfrm>
            <a:off x="7001643" y="3755073"/>
            <a:ext cx="877163" cy="369332"/>
          </a:xfrm>
          <a:prstGeom prst="rect">
            <a:avLst/>
          </a:prstGeom>
          <a:noFill/>
        </p:spPr>
        <p:txBody>
          <a:bodyPr wrap="none" rtlCol="0">
            <a:spAutoFit/>
          </a:bodyPr>
          <a:lstStyle/>
          <a:p>
            <a:r>
              <a:rPr lang="zh-CN" altLang="en-US" b="0" i="0" u="none" strike="noStrike" dirty="0">
                <a:effectLst/>
                <a:latin typeface="Songti TC" panose="02010600040101010101" pitchFamily="2" charset="-120"/>
                <a:ea typeface="Songti TC" panose="02010600040101010101" pitchFamily="2" charset="-120"/>
              </a:rPr>
              <a:t>胞嘧啶</a:t>
            </a:r>
            <a:endParaRPr lang="en-US" dirty="0">
              <a:latin typeface="Songti TC" panose="02010600040101010101" pitchFamily="2" charset="-120"/>
              <a:ea typeface="Songti TC" panose="02010600040101010101" pitchFamily="2" charset="-120"/>
            </a:endParaRPr>
          </a:p>
        </p:txBody>
      </p:sp>
      <p:cxnSp>
        <p:nvCxnSpPr>
          <p:cNvPr id="32" name="Straight Connector 31"/>
          <p:cNvCxnSpPr/>
          <p:nvPr/>
        </p:nvCxnSpPr>
        <p:spPr>
          <a:xfrm>
            <a:off x="4669068" y="1598996"/>
            <a:ext cx="0" cy="3600000"/>
          </a:xfrm>
          <a:prstGeom prst="line">
            <a:avLst/>
          </a:prstGeom>
          <a:ln>
            <a:prstDash val="dash"/>
          </a:ln>
        </p:spPr>
        <p:style>
          <a:lnRef idx="1">
            <a:schemeClr val="accent2"/>
          </a:lnRef>
          <a:fillRef idx="0">
            <a:schemeClr val="accent2"/>
          </a:fillRef>
          <a:effectRef idx="0">
            <a:schemeClr val="accent2"/>
          </a:effectRef>
          <a:fontRef idx="minor">
            <a:schemeClr val="tx1"/>
          </a:fontRef>
        </p:style>
      </p:cxnSp>
      <p:pic>
        <p:nvPicPr>
          <p:cNvPr id="34" name="Picture 33"/>
          <p:cNvPicPr>
            <a:picLocks noChangeAspect="1"/>
          </p:cNvPicPr>
          <p:nvPr/>
        </p:nvPicPr>
        <p:blipFill>
          <a:blip r:embed="rId5"/>
          <a:stretch>
            <a:fillRect/>
          </a:stretch>
        </p:blipFill>
        <p:spPr>
          <a:xfrm>
            <a:off x="6924909" y="1810702"/>
            <a:ext cx="2110843" cy="1404000"/>
          </a:xfrm>
          <a:prstGeom prst="rect">
            <a:avLst/>
          </a:prstGeom>
        </p:spPr>
      </p:pic>
      <p:sp>
        <p:nvSpPr>
          <p:cNvPr id="28" name="TextBox 27"/>
          <p:cNvSpPr txBox="1"/>
          <p:nvPr/>
        </p:nvSpPr>
        <p:spPr>
          <a:xfrm>
            <a:off x="6927363" y="1620462"/>
            <a:ext cx="877163" cy="369332"/>
          </a:xfrm>
          <a:prstGeom prst="rect">
            <a:avLst/>
          </a:prstGeom>
          <a:noFill/>
        </p:spPr>
        <p:txBody>
          <a:bodyPr wrap="none" rtlCol="0">
            <a:spAutoFit/>
          </a:bodyPr>
          <a:lstStyle/>
          <a:p>
            <a:r>
              <a:rPr lang="zh-CN" altLang="en-US" b="0" i="0" u="none" strike="noStrike" dirty="0">
                <a:effectLst/>
                <a:latin typeface="Songti TC" panose="02010600040101010101" pitchFamily="2" charset="-120"/>
                <a:ea typeface="Songti TC" panose="02010600040101010101" pitchFamily="2" charset="-120"/>
              </a:rPr>
              <a:t>尿嘧啶</a:t>
            </a:r>
            <a:endParaRPr lang="en-US" dirty="0">
              <a:latin typeface="Songti TC" panose="02010600040101010101" pitchFamily="2" charset="-120"/>
              <a:ea typeface="Songti TC" panose="02010600040101010101" pitchFamily="2" charset="-120"/>
            </a:endParaRPr>
          </a:p>
        </p:txBody>
      </p:sp>
      <p:sp>
        <p:nvSpPr>
          <p:cNvPr id="36" name="TextBox 35"/>
          <p:cNvSpPr txBox="1"/>
          <p:nvPr/>
        </p:nvSpPr>
        <p:spPr>
          <a:xfrm>
            <a:off x="6677592" y="6466966"/>
            <a:ext cx="2498543" cy="261610"/>
          </a:xfrm>
          <a:prstGeom prst="rect">
            <a:avLst/>
          </a:prstGeom>
          <a:noFill/>
        </p:spPr>
        <p:txBody>
          <a:bodyPr wrap="square">
            <a:spAutoFit/>
          </a:bodyPr>
          <a:lstStyle/>
          <a:p>
            <a:r>
              <a:rPr lang="en-US" sz="1100" b="0" i="0" u="none" strike="noStrike" dirty="0">
                <a:effectLst/>
                <a:latin typeface="Times New Roman" panose="02020603050405020304" pitchFamily="18" charset="0"/>
                <a:cs typeface="Times New Roman" panose="02020603050405020304" pitchFamily="18" charset="0"/>
                <a:hlinkClick r:id="rId6" tooltip="View page"/>
              </a:rPr>
              <a:t>sliderbase.com</a:t>
            </a:r>
            <a:endParaRPr lang="en-US" sz="1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DNA</a:t>
            </a:r>
            <a:endParaRPr lang="en-US" dirty="0"/>
          </a:p>
        </p:txBody>
      </p:sp>
      <p:pic>
        <p:nvPicPr>
          <p:cNvPr id="6" name="Picture 5"/>
          <p:cNvPicPr>
            <a:picLocks noChangeAspect="1"/>
          </p:cNvPicPr>
          <p:nvPr/>
        </p:nvPicPr>
        <p:blipFill>
          <a:blip r:embed="rId1"/>
          <a:stretch>
            <a:fillRect/>
          </a:stretch>
        </p:blipFill>
        <p:spPr>
          <a:xfrm>
            <a:off x="689582" y="1211566"/>
            <a:ext cx="7471494" cy="4779899"/>
          </a:xfrm>
          <a:prstGeom prst="rect">
            <a:avLst/>
          </a:prstGeom>
        </p:spPr>
      </p:pic>
      <p:sp>
        <p:nvSpPr>
          <p:cNvPr id="10" name="TextBox 9"/>
          <p:cNvSpPr txBox="1"/>
          <p:nvPr/>
        </p:nvSpPr>
        <p:spPr>
          <a:xfrm>
            <a:off x="5518484" y="6544105"/>
            <a:ext cx="3821941" cy="261610"/>
          </a:xfrm>
          <a:prstGeom prst="rect">
            <a:avLst/>
          </a:prstGeom>
          <a:noFill/>
        </p:spPr>
        <p:txBody>
          <a:bodyPr wrap="square">
            <a:spAutoFit/>
          </a:bodyPr>
          <a:lstStyle/>
          <a:p>
            <a:r>
              <a:rPr lang="en-US" sz="1100" dirty="0"/>
              <a:t>https://www.genome.gov/genetics-glossary/Base-Pair</a:t>
            </a:r>
            <a:endParaRPr lang="en-US" sz="11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RNA</a:t>
            </a:r>
            <a:endParaRPr lang="en-US" dirty="0"/>
          </a:p>
        </p:txBody>
      </p:sp>
      <p:pic>
        <p:nvPicPr>
          <p:cNvPr id="9" name="Picture 8"/>
          <p:cNvPicPr>
            <a:picLocks noChangeAspect="1"/>
          </p:cNvPicPr>
          <p:nvPr/>
        </p:nvPicPr>
        <p:blipFill>
          <a:blip r:embed="rId1"/>
          <a:stretch>
            <a:fillRect/>
          </a:stretch>
        </p:blipFill>
        <p:spPr>
          <a:xfrm>
            <a:off x="455146" y="1177290"/>
            <a:ext cx="7772400" cy="4503420"/>
          </a:xfrm>
          <a:prstGeom prst="rect">
            <a:avLst/>
          </a:prstGeom>
        </p:spPr>
      </p:pic>
      <p:sp>
        <p:nvSpPr>
          <p:cNvPr id="13" name="TextBox 12"/>
          <p:cNvSpPr txBox="1"/>
          <p:nvPr/>
        </p:nvSpPr>
        <p:spPr>
          <a:xfrm>
            <a:off x="4973053" y="6580635"/>
            <a:ext cx="4010526" cy="261610"/>
          </a:xfrm>
          <a:prstGeom prst="rect">
            <a:avLst/>
          </a:prstGeom>
          <a:noFill/>
        </p:spPr>
        <p:txBody>
          <a:bodyPr wrap="square">
            <a:spAutoFit/>
          </a:bodyPr>
          <a:lstStyle/>
          <a:p>
            <a:r>
              <a:rPr lang="en-US" sz="1100" dirty="0"/>
              <a:t>https://www.genome.gov/genetics-glossary/RNA-Ribonucleic-Acid</a:t>
            </a:r>
            <a:endParaRPr lang="en-US" sz="11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a:t>ases </a:t>
            </a:r>
            <a:endParaRPr lang="en-US" dirty="0"/>
          </a:p>
        </p:txBody>
      </p:sp>
      <p:sp>
        <p:nvSpPr>
          <p:cNvPr id="5" name="Content Placeholder 4"/>
          <p:cNvSpPr>
            <a:spLocks noGrp="1"/>
          </p:cNvSpPr>
          <p:nvPr>
            <p:ph idx="1"/>
          </p:nvPr>
        </p:nvSpPr>
        <p:spPr/>
        <p:txBody>
          <a:bodyPr/>
          <a:lstStyle/>
          <a:p>
            <a:r>
              <a:rPr lang="en-US" dirty="0"/>
              <a:t>H</a:t>
            </a:r>
            <a:r>
              <a:rPr lang="en-US" dirty="0"/>
              <a:t>ow many base pairs (bp) are there in a typical human genome?</a:t>
            </a:r>
            <a:endParaRPr lang="en-US" dirty="0"/>
          </a:p>
        </p:txBody>
      </p:sp>
      <p:grpSp>
        <p:nvGrpSpPr>
          <p:cNvPr id="7" name="Group 6"/>
          <p:cNvGrpSpPr>
            <a:grpSpLocks noChangeAspect="1"/>
          </p:cNvGrpSpPr>
          <p:nvPr/>
        </p:nvGrpSpPr>
        <p:grpSpPr>
          <a:xfrm>
            <a:off x="2389486" y="3056109"/>
            <a:ext cx="3685431" cy="3060000"/>
            <a:chOff x="2613144" y="3192379"/>
            <a:chExt cx="3263900" cy="2710004"/>
          </a:xfrm>
        </p:grpSpPr>
        <p:pic>
          <p:nvPicPr>
            <p:cNvPr id="4" name="Picture 3"/>
            <p:cNvPicPr>
              <a:picLocks noChangeAspect="1"/>
            </p:cNvPicPr>
            <p:nvPr/>
          </p:nvPicPr>
          <p:blipFill>
            <a:blip r:embed="rId1"/>
            <a:stretch>
              <a:fillRect/>
            </a:stretch>
          </p:blipFill>
          <p:spPr>
            <a:xfrm>
              <a:off x="2613144" y="3197283"/>
              <a:ext cx="3263900" cy="2705100"/>
            </a:xfrm>
            <a:prstGeom prst="rect">
              <a:avLst/>
            </a:prstGeom>
          </p:spPr>
        </p:pic>
        <p:sp>
          <p:nvSpPr>
            <p:cNvPr id="6" name="Rectangle 5"/>
            <p:cNvSpPr/>
            <p:nvPr/>
          </p:nvSpPr>
          <p:spPr>
            <a:xfrm>
              <a:off x="2630905" y="3192379"/>
              <a:ext cx="288758" cy="3739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2587361" y="2286668"/>
            <a:ext cx="3289683" cy="769441"/>
          </a:xfrm>
          <a:prstGeom prst="rect">
            <a:avLst/>
          </a:prstGeom>
          <a:noFill/>
        </p:spPr>
        <p:txBody>
          <a:bodyPr wrap="none" rtlCol="0">
            <a:spAutoFit/>
          </a:bodyPr>
          <a:lstStyle/>
          <a:p>
            <a:r>
              <a:rPr lang="en-US" sz="4400" i="1" dirty="0">
                <a:solidFill>
                  <a:srgbClr val="FF0000"/>
                </a:solidFill>
              </a:rPr>
              <a:t>~ 3 billion bp!</a:t>
            </a:r>
            <a:endParaRPr lang="en-US" sz="4400" i="1" dirty="0">
              <a:solidFill>
                <a:srgbClr val="FF0000"/>
              </a:solidFill>
            </a:endParaRPr>
          </a:p>
        </p:txBody>
      </p:sp>
      <p:sp>
        <p:nvSpPr>
          <p:cNvPr id="9" name="TextBox 8"/>
          <p:cNvSpPr txBox="1"/>
          <p:nvPr/>
        </p:nvSpPr>
        <p:spPr>
          <a:xfrm>
            <a:off x="3657433" y="6497354"/>
            <a:ext cx="3429144" cy="261610"/>
          </a:xfrm>
          <a:prstGeom prst="rect">
            <a:avLst/>
          </a:prstGeom>
          <a:noFill/>
        </p:spPr>
        <p:txBody>
          <a:bodyPr wrap="none" rtlCol="0">
            <a:spAutoFit/>
          </a:bodyPr>
          <a:lstStyle/>
          <a:p>
            <a:r>
              <a:rPr lang="en-US" sz="1100" dirty="0"/>
              <a:t>Nurk et al., Science, 2022; </a:t>
            </a:r>
            <a:r>
              <a:rPr lang="en-US" sz="1100" dirty="0"/>
              <a:t>DOI: 10.1126/science.abj6987</a:t>
            </a:r>
            <a:endParaRPr 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Base pairs</a:t>
            </a:r>
            <a:r>
              <a:rPr lang="en-US" sz="2400" dirty="0"/>
              <a:t> in each chromosome</a:t>
            </a:r>
            <a:endParaRPr lang="en-US" sz="2400" dirty="0"/>
          </a:p>
        </p:txBody>
      </p:sp>
      <p:sp>
        <p:nvSpPr>
          <p:cNvPr id="5" name="Content Placeholder 4"/>
          <p:cNvSpPr>
            <a:spLocks noGrp="1"/>
          </p:cNvSpPr>
          <p:nvPr>
            <p:ph idx="1"/>
          </p:nvPr>
        </p:nvSpPr>
        <p:spPr>
          <a:xfrm>
            <a:off x="319314" y="955617"/>
            <a:ext cx="4364981" cy="5221346"/>
          </a:xfrm>
        </p:spPr>
        <p:txBody>
          <a:bodyPr/>
          <a:lstStyle/>
          <a:p>
            <a:r>
              <a:rPr lang="en-US" dirty="0"/>
              <a:t>L</a:t>
            </a:r>
            <a:r>
              <a:rPr lang="en-US" dirty="0"/>
              <a:t>engths</a:t>
            </a:r>
            <a:endParaRPr lang="en-US" dirty="0"/>
          </a:p>
          <a:p>
            <a:endParaRPr lang="en-US" dirty="0"/>
          </a:p>
          <a:p>
            <a:r>
              <a:rPr lang="en-US" dirty="0"/>
              <a:t>U</a:t>
            </a:r>
            <a:r>
              <a:rPr lang="en-US" dirty="0"/>
              <a:t>nique vs repeat sequences</a:t>
            </a:r>
            <a:endParaRPr lang="en-US" dirty="0"/>
          </a:p>
          <a:p>
            <a:endParaRPr lang="en-US" dirty="0"/>
          </a:p>
          <a:p>
            <a:r>
              <a:rPr lang="en-US" dirty="0"/>
              <a:t>A</a:t>
            </a:r>
            <a:r>
              <a:rPr lang="en-US" dirty="0"/>
              <a:t>ncestry-specifiicity</a:t>
            </a:r>
            <a:endParaRPr lang="en-US" dirty="0"/>
          </a:p>
        </p:txBody>
      </p:sp>
      <p:pic>
        <p:nvPicPr>
          <p:cNvPr id="4" name="Main graphic"/>
          <p:cNvPicPr>
            <a:picLocks noChangeAspect="1"/>
          </p:cNvPicPr>
          <p:nvPr/>
        </p:nvPicPr>
        <p:blipFill rotWithShape="1">
          <a:blip r:embed="rId1"/>
          <a:srcRect r="33198"/>
          <a:stretch>
            <a:fillRect/>
          </a:stretch>
        </p:blipFill>
        <p:spPr>
          <a:xfrm>
            <a:off x="5005134" y="0"/>
            <a:ext cx="3492000" cy="6812108"/>
          </a:xfrm>
          <a:prstGeom prst="rect">
            <a:avLst/>
          </a:prstGeom>
          <a:ln>
            <a:noFill/>
          </a:ln>
        </p:spPr>
      </p:pic>
      <p:sp>
        <p:nvSpPr>
          <p:cNvPr id="6" name="TextBox 5"/>
          <p:cNvSpPr txBox="1"/>
          <p:nvPr/>
        </p:nvSpPr>
        <p:spPr>
          <a:xfrm>
            <a:off x="319314" y="6535109"/>
            <a:ext cx="3429144" cy="261610"/>
          </a:xfrm>
          <a:prstGeom prst="rect">
            <a:avLst/>
          </a:prstGeom>
          <a:noFill/>
        </p:spPr>
        <p:txBody>
          <a:bodyPr wrap="none" rtlCol="0">
            <a:spAutoFit/>
          </a:bodyPr>
          <a:lstStyle/>
          <a:p>
            <a:r>
              <a:rPr lang="en-US" sz="1100" dirty="0"/>
              <a:t>Nurk et al., Science, 2022; </a:t>
            </a:r>
            <a:r>
              <a:rPr lang="en-US" sz="1100" dirty="0"/>
              <a:t>DOI: 10.1126/science.abj6987</a:t>
            </a:r>
            <a:endParaRPr 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a:t>ase variation</a:t>
            </a:r>
            <a:endParaRPr lang="en-US" dirty="0"/>
          </a:p>
        </p:txBody>
      </p:sp>
      <p:sp>
        <p:nvSpPr>
          <p:cNvPr id="3" name="Content Placeholder 2"/>
          <p:cNvSpPr>
            <a:spLocks noGrp="1"/>
          </p:cNvSpPr>
          <p:nvPr>
            <p:ph idx="1"/>
          </p:nvPr>
        </p:nvSpPr>
        <p:spPr/>
        <p:txBody>
          <a:bodyPr/>
          <a:lstStyle/>
          <a:p>
            <a:r>
              <a:rPr lang="en-US" dirty="0"/>
              <a:t>“Differences” among the population</a:t>
            </a:r>
            <a:endParaRPr lang="en-US" dirty="0"/>
          </a:p>
          <a:p>
            <a:pPr lvl="1"/>
            <a:r>
              <a:rPr lang="en-US" sz="1800" dirty="0"/>
              <a:t>S</a:t>
            </a:r>
            <a:r>
              <a:rPr lang="en-US" sz="1800" dirty="0"/>
              <a:t>ingle nucleotide polymorphism (SNP), or </a:t>
            </a:r>
            <a:r>
              <a:rPr lang="en-US" sz="1800" dirty="0"/>
              <a:t>s</a:t>
            </a:r>
            <a:r>
              <a:rPr lang="en-US" sz="1800" dirty="0"/>
              <a:t>ingle nucleotide variant (SNV)</a:t>
            </a:r>
            <a:endParaRPr lang="en-US" dirty="0"/>
          </a:p>
          <a:p>
            <a:pPr lvl="1"/>
            <a:r>
              <a:rPr lang="en-US" dirty="0"/>
              <a:t>I</a:t>
            </a:r>
            <a:r>
              <a:rPr lang="en-US" dirty="0"/>
              <a:t>n most cases, these are benign differences</a:t>
            </a:r>
            <a:endParaRPr lang="en-US" dirty="0"/>
          </a:p>
          <a:p>
            <a:pPr lvl="1"/>
            <a:endParaRPr lang="en-US" dirty="0"/>
          </a:p>
        </p:txBody>
      </p:sp>
      <p:pic>
        <p:nvPicPr>
          <p:cNvPr id="5" name="Picture 4"/>
          <p:cNvPicPr>
            <a:picLocks noChangeAspect="1"/>
          </p:cNvPicPr>
          <p:nvPr/>
        </p:nvPicPr>
        <p:blipFill>
          <a:blip r:embed="rId1"/>
          <a:stretch>
            <a:fillRect/>
          </a:stretch>
        </p:blipFill>
        <p:spPr>
          <a:xfrm>
            <a:off x="319315" y="2324100"/>
            <a:ext cx="4441511" cy="4140000"/>
          </a:xfrm>
          <a:prstGeom prst="rect">
            <a:avLst/>
          </a:prstGeom>
        </p:spPr>
      </p:pic>
      <p:pic>
        <p:nvPicPr>
          <p:cNvPr id="7" name="Picture 6"/>
          <p:cNvPicPr>
            <a:picLocks noChangeAspect="1"/>
          </p:cNvPicPr>
          <p:nvPr/>
        </p:nvPicPr>
        <p:blipFill>
          <a:blip r:embed="rId2"/>
          <a:stretch>
            <a:fillRect/>
          </a:stretch>
        </p:blipFill>
        <p:spPr>
          <a:xfrm>
            <a:off x="4760826" y="2817000"/>
            <a:ext cx="4171015" cy="612000"/>
          </a:xfrm>
          <a:prstGeom prst="rect">
            <a:avLst/>
          </a:prstGeom>
        </p:spPr>
      </p:pic>
      <p:sp>
        <p:nvSpPr>
          <p:cNvPr id="9" name="TextBox 8"/>
          <p:cNvSpPr txBox="1"/>
          <p:nvPr/>
        </p:nvSpPr>
        <p:spPr>
          <a:xfrm>
            <a:off x="4916768" y="3709282"/>
            <a:ext cx="4015073" cy="2031325"/>
          </a:xfrm>
          <a:prstGeom prst="rect">
            <a:avLst/>
          </a:prstGeom>
          <a:noFill/>
        </p:spPr>
        <p:txBody>
          <a:bodyPr wrap="square">
            <a:spAutoFit/>
          </a:bodyPr>
          <a:lstStyle/>
          <a:p>
            <a:pPr marL="285750" indent="-285750">
              <a:buFont typeface="Arial" panose="020B0604020202020204" pitchFamily="34" charset="0"/>
              <a:buChar char="•"/>
            </a:pPr>
            <a:r>
              <a:rPr lang="en-US" b="0" i="0" u="none" strike="noStrike" dirty="0">
                <a:effectLst/>
                <a:latin typeface="Harding"/>
              </a:rPr>
              <a:t>241 million small genetic variants (single nucleotide variants and short insertion/deletion variants) are detected from 141,456 humans.</a:t>
            </a:r>
            <a:endParaRPr lang="en-US" b="0" i="0" u="none" strike="noStrike" dirty="0">
              <a:effectLst/>
              <a:latin typeface="Harding"/>
            </a:endParaRPr>
          </a:p>
          <a:p>
            <a:pPr marL="285750" indent="-285750">
              <a:buFont typeface="Arial" panose="020B0604020202020204" pitchFamily="34" charset="0"/>
              <a:buChar char="•"/>
            </a:pPr>
            <a:r>
              <a:rPr lang="en-US" b="0" i="0" u="none" strike="noStrike" dirty="0">
                <a:effectLst/>
                <a:latin typeface="Harding"/>
              </a:rPr>
              <a:t>443,769 predicted loss-of-function (</a:t>
            </a:r>
            <a:r>
              <a:rPr lang="en-US" b="0" i="0" u="none" strike="noStrike" dirty="0" err="1">
                <a:effectLst/>
                <a:latin typeface="Harding"/>
              </a:rPr>
              <a:t>pLoF</a:t>
            </a:r>
            <a:r>
              <a:rPr lang="en-US" b="0" i="0" u="none" strike="noStrike" dirty="0">
                <a:effectLst/>
                <a:latin typeface="Harding"/>
              </a:rPr>
              <a:t>) genetic variants in protein-coding genes</a:t>
            </a:r>
            <a:endParaRPr lang="en-US" dirty="0"/>
          </a:p>
        </p:txBody>
      </p:sp>
      <p:sp>
        <p:nvSpPr>
          <p:cNvPr id="11" name="TextBox 10"/>
          <p:cNvSpPr txBox="1"/>
          <p:nvPr/>
        </p:nvSpPr>
        <p:spPr>
          <a:xfrm>
            <a:off x="4772388" y="6582479"/>
            <a:ext cx="4287789" cy="261610"/>
          </a:xfrm>
          <a:prstGeom prst="rect">
            <a:avLst/>
          </a:prstGeom>
          <a:noFill/>
        </p:spPr>
        <p:txBody>
          <a:bodyPr wrap="square">
            <a:spAutoFit/>
          </a:bodyPr>
          <a:lstStyle/>
          <a:p>
            <a:r>
              <a:rPr lang="en-US" sz="1100" dirty="0"/>
              <a:t>https://www.nature.com/immersive/d42859-020-00002-x/index.html</a:t>
            </a:r>
            <a:endParaRPr lang="en-US"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a:t>ase variation</a:t>
            </a:r>
            <a:endParaRPr lang="en-US" dirty="0"/>
          </a:p>
        </p:txBody>
      </p:sp>
      <p:sp>
        <p:nvSpPr>
          <p:cNvPr id="3" name="Content Placeholder 2"/>
          <p:cNvSpPr>
            <a:spLocks noGrp="1"/>
          </p:cNvSpPr>
          <p:nvPr>
            <p:ph idx="1"/>
          </p:nvPr>
        </p:nvSpPr>
        <p:spPr/>
        <p:txBody>
          <a:bodyPr/>
          <a:lstStyle/>
          <a:p>
            <a:r>
              <a:rPr lang="en-US" dirty="0"/>
              <a:t>“Pathogenic” variation among the population</a:t>
            </a:r>
            <a:endParaRPr lang="en-US" dirty="0"/>
          </a:p>
          <a:p>
            <a:pPr lvl="1"/>
            <a:r>
              <a:rPr lang="en-US" dirty="0"/>
              <a:t>E</a:t>
            </a:r>
            <a:r>
              <a:rPr lang="en-US" dirty="0"/>
              <a:t>xistence of the variant can lead to certain deleterious effects, such as a disease</a:t>
            </a:r>
            <a:endParaRPr lang="en-US" dirty="0"/>
          </a:p>
          <a:p>
            <a:pPr lvl="1"/>
            <a:r>
              <a:rPr lang="en-US" dirty="0"/>
              <a:t>U</a:t>
            </a:r>
            <a:r>
              <a:rPr lang="en-US" dirty="0"/>
              <a:t>sually under selection burden – with a lower frequency in the population</a:t>
            </a:r>
            <a:endParaRPr lang="en-US" dirty="0"/>
          </a:p>
          <a:p>
            <a:pPr lvl="2"/>
            <a:r>
              <a:rPr lang="en-US" dirty="0"/>
              <a:t>term: minor allele frequency (MAF)</a:t>
            </a:r>
            <a:endParaRPr lang="en-US" dirty="0"/>
          </a:p>
          <a:p>
            <a:pPr lvl="1"/>
            <a:r>
              <a:rPr lang="en-US" dirty="0"/>
              <a:t>M</a:t>
            </a:r>
            <a:r>
              <a:rPr lang="en-US" dirty="0"/>
              <a:t>ay have functional consequences in molecular levels</a:t>
            </a:r>
            <a:endParaRPr lang="en-US" dirty="0"/>
          </a:p>
          <a:p>
            <a:pPr lvl="1"/>
            <a:r>
              <a:rPr lang="en-US" dirty="0"/>
              <a:t>T</a:t>
            </a:r>
            <a:r>
              <a:rPr lang="en-US" dirty="0"/>
              <a:t>ypes of pathogenic/likely pathogenic SNVs</a:t>
            </a:r>
            <a:endParaRPr lang="en-US" dirty="0"/>
          </a:p>
          <a:p>
            <a:pPr lvl="2"/>
            <a:r>
              <a:rPr lang="en-US" dirty="0"/>
              <a:t>Missense</a:t>
            </a:r>
            <a:endParaRPr lang="en-US" dirty="0"/>
          </a:p>
          <a:p>
            <a:pPr lvl="2"/>
            <a:r>
              <a:rPr lang="en-US" dirty="0"/>
              <a:t>Loss-of-function</a:t>
            </a:r>
            <a:endParaRPr lang="en-US" dirty="0"/>
          </a:p>
          <a:p>
            <a:pPr lvl="2"/>
            <a:r>
              <a:rPr lang="en-US" dirty="0"/>
              <a:t>Splicing </a:t>
            </a:r>
            <a:endParaRPr lang="en-US" dirty="0"/>
          </a:p>
          <a:p>
            <a:pPr lvl="2"/>
            <a:r>
              <a:rPr lang="en-US" dirty="0"/>
              <a:t>Regulatory</a:t>
            </a:r>
            <a:endParaRPr lang="en-US" dirty="0"/>
          </a:p>
          <a:p>
            <a:pPr lvl="2"/>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a:t>ontents of this module </a:t>
            </a:r>
            <a:endParaRPr lang="en-US" dirty="0"/>
          </a:p>
        </p:txBody>
      </p:sp>
      <p:graphicFrame>
        <p:nvGraphicFramePr>
          <p:cNvPr id="4" name="Diagram 3"/>
          <p:cNvGraphicFramePr/>
          <p:nvPr/>
        </p:nvGraphicFramePr>
        <p:xfrm>
          <a:off x="427704" y="1057796"/>
          <a:ext cx="6268064"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Rectangle 6"/>
          <p:cNvSpPr/>
          <p:nvPr/>
        </p:nvSpPr>
        <p:spPr>
          <a:xfrm>
            <a:off x="6946490" y="1799314"/>
            <a:ext cx="1843549" cy="261046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dirty="0"/>
              <a:t>E</a:t>
            </a:r>
            <a:r>
              <a:rPr lang="en-US" sz="2400" dirty="0"/>
              <a:t>xamples and Review</a:t>
            </a:r>
            <a:endParaRPr lang="en-US" sz="2400" dirty="0"/>
          </a:p>
        </p:txBody>
      </p:sp>
      <p:sp>
        <p:nvSpPr>
          <p:cNvPr id="8" name="Oval 7"/>
          <p:cNvSpPr/>
          <p:nvPr/>
        </p:nvSpPr>
        <p:spPr>
          <a:xfrm>
            <a:off x="3908320" y="4856326"/>
            <a:ext cx="2787448" cy="1677209"/>
          </a:xfrm>
          <a:prstGeom prst="ellipse">
            <a:avLst/>
          </a:prstGeom>
          <a:effectLst>
            <a:outerShdw blurRad="50800" dist="38100" algn="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a:t>H</a:t>
            </a:r>
            <a:r>
              <a:rPr lang="en-US" sz="2800" dirty="0"/>
              <a:t>uman Diseases</a:t>
            </a:r>
            <a:endParaRPr lang="en-US" sz="2800" dirty="0"/>
          </a:p>
        </p:txBody>
      </p:sp>
      <p:sp>
        <p:nvSpPr>
          <p:cNvPr id="9" name="Oval 8"/>
          <p:cNvSpPr/>
          <p:nvPr/>
        </p:nvSpPr>
        <p:spPr>
          <a:xfrm>
            <a:off x="1533832" y="4856326"/>
            <a:ext cx="2789918" cy="1677209"/>
          </a:xfrm>
          <a:prstGeom prst="ellipse">
            <a:avLst/>
          </a:prstGeom>
          <a:noFill/>
          <a:effectLst>
            <a:outerShdw blurRad="50800" dist="38100" algn="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a:t>Genome and Variation</a:t>
            </a:r>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a:t>ase variation</a:t>
            </a:r>
            <a:endParaRPr lang="en-US" dirty="0"/>
          </a:p>
        </p:txBody>
      </p:sp>
      <p:sp>
        <p:nvSpPr>
          <p:cNvPr id="3" name="Content Placeholder 2"/>
          <p:cNvSpPr>
            <a:spLocks noGrp="1"/>
          </p:cNvSpPr>
          <p:nvPr>
            <p:ph idx="1"/>
          </p:nvPr>
        </p:nvSpPr>
        <p:spPr/>
        <p:txBody>
          <a:bodyPr/>
          <a:lstStyle/>
          <a:p>
            <a:r>
              <a:rPr lang="en-US" dirty="0"/>
              <a:t>“Pathogenic” variation</a:t>
            </a:r>
            <a:endParaRPr lang="en-US" dirty="0"/>
          </a:p>
          <a:p>
            <a:pPr lvl="1"/>
            <a:r>
              <a:rPr lang="en-US" dirty="0"/>
              <a:t>Metrics</a:t>
            </a:r>
            <a:r>
              <a:rPr lang="en-US" dirty="0"/>
              <a:t> derived from loss-of-function variants</a:t>
            </a:r>
            <a:endParaRPr lang="en-US" dirty="0"/>
          </a:p>
          <a:p>
            <a:pPr lvl="2"/>
            <a:endParaRPr lang="en-US" dirty="0"/>
          </a:p>
        </p:txBody>
      </p:sp>
      <p:sp>
        <p:nvSpPr>
          <p:cNvPr id="4" name="Oval 3"/>
          <p:cNvSpPr/>
          <p:nvPr/>
        </p:nvSpPr>
        <p:spPr>
          <a:xfrm>
            <a:off x="914397" y="3003342"/>
            <a:ext cx="2486529" cy="147587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pLoF variants (predicted </a:t>
            </a:r>
            <a:endParaRPr lang="en-US" dirty="0"/>
          </a:p>
          <a:p>
            <a:pPr algn="ctr"/>
            <a:r>
              <a:rPr lang="en-US" dirty="0"/>
              <a:t>loss-of-function)</a:t>
            </a:r>
            <a:endParaRPr lang="en-US" dirty="0"/>
          </a:p>
        </p:txBody>
      </p:sp>
      <p:sp>
        <p:nvSpPr>
          <p:cNvPr id="6" name="TextBox 5"/>
          <p:cNvSpPr txBox="1"/>
          <p:nvPr/>
        </p:nvSpPr>
        <p:spPr>
          <a:xfrm>
            <a:off x="319314" y="1910082"/>
            <a:ext cx="3947886" cy="1077218"/>
          </a:xfrm>
          <a:prstGeom prst="rect">
            <a:avLst/>
          </a:prstGeom>
          <a:noFill/>
          <a:ln>
            <a:solidFill>
              <a:schemeClr val="tx1"/>
            </a:solidFill>
            <a:prstDash val="dash"/>
          </a:ln>
        </p:spPr>
        <p:txBody>
          <a:bodyPr wrap="square">
            <a:spAutoFit/>
          </a:bodyPr>
          <a:lstStyle/>
          <a:p>
            <a:r>
              <a:rPr lang="en-US" sz="1600" b="0" i="1" u="none" strike="noStrike" dirty="0">
                <a:solidFill>
                  <a:srgbClr val="222222"/>
                </a:solidFill>
                <a:effectLst/>
                <a:latin typeface="+mj-lt"/>
              </a:rPr>
              <a:t> </a:t>
            </a:r>
            <a:r>
              <a:rPr lang="en-US" sz="1600" i="1" dirty="0">
                <a:solidFill>
                  <a:srgbClr val="222222"/>
                </a:solidFill>
                <a:latin typeface="+mj-lt"/>
              </a:rPr>
              <a:t>D</a:t>
            </a:r>
            <a:r>
              <a:rPr lang="en-US" sz="1600" b="0" i="1" u="none" strike="noStrike" dirty="0">
                <a:solidFill>
                  <a:srgbClr val="222222"/>
                </a:solidFill>
                <a:effectLst/>
                <a:latin typeface="+mj-lt"/>
              </a:rPr>
              <a:t>efined as those that introduce a premature stop (stop-gained), shift-reported transcriptional frame (frameshift), or alter the two essential splice-site nucleotides…</a:t>
            </a:r>
            <a:endParaRPr lang="en-US" sz="1600" i="1" dirty="0">
              <a:latin typeface="+mj-lt"/>
            </a:endParaRPr>
          </a:p>
        </p:txBody>
      </p:sp>
      <p:cxnSp>
        <p:nvCxnSpPr>
          <p:cNvPr id="8" name="Straight Arrow Connector 7"/>
          <p:cNvCxnSpPr>
            <a:stCxn id="4" idx="4"/>
          </p:cNvCxnSpPr>
          <p:nvPr/>
        </p:nvCxnSpPr>
        <p:spPr>
          <a:xfrm>
            <a:off x="2157662" y="4479216"/>
            <a:ext cx="0" cy="7200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2" name="Rounded Rectangle 11"/>
          <p:cNvSpPr/>
          <p:nvPr/>
        </p:nvSpPr>
        <p:spPr>
          <a:xfrm>
            <a:off x="914397" y="5199216"/>
            <a:ext cx="2486529" cy="608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pLI</a:t>
            </a:r>
            <a:endParaRPr lang="en-US" dirty="0"/>
          </a:p>
        </p:txBody>
      </p:sp>
      <p:cxnSp>
        <p:nvCxnSpPr>
          <p:cNvPr id="13" name="Straight Arrow Connector 12"/>
          <p:cNvCxnSpPr>
            <a:stCxn id="4" idx="6"/>
            <a:endCxn id="16" idx="1"/>
          </p:cNvCxnSpPr>
          <p:nvPr/>
        </p:nvCxnSpPr>
        <p:spPr>
          <a:xfrm>
            <a:off x="3400926" y="3741279"/>
            <a:ext cx="844168" cy="164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6" name="Diamond 15"/>
          <p:cNvSpPr/>
          <p:nvPr/>
        </p:nvSpPr>
        <p:spPr>
          <a:xfrm>
            <a:off x="4245094" y="3171696"/>
            <a:ext cx="2406316" cy="1142457"/>
          </a:xfrm>
          <a:prstGeom prst="diamond">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u="none" strike="noStrike" dirty="0">
                <a:solidFill>
                  <a:srgbClr val="222222"/>
                </a:solidFill>
                <a:effectLst/>
                <a:latin typeface="Harding"/>
              </a:rPr>
              <a:t>LOFTEE</a:t>
            </a:r>
            <a:endParaRPr lang="en-US" dirty="0"/>
          </a:p>
        </p:txBody>
      </p:sp>
      <p:sp>
        <p:nvSpPr>
          <p:cNvPr id="22" name="TextBox 21"/>
          <p:cNvSpPr txBox="1"/>
          <p:nvPr/>
        </p:nvSpPr>
        <p:spPr>
          <a:xfrm>
            <a:off x="592794" y="5824038"/>
            <a:ext cx="3177101" cy="830997"/>
          </a:xfrm>
          <a:prstGeom prst="rect">
            <a:avLst/>
          </a:prstGeom>
          <a:noFill/>
          <a:ln>
            <a:solidFill>
              <a:schemeClr val="tx1"/>
            </a:solidFill>
            <a:prstDash val="dash"/>
          </a:ln>
        </p:spPr>
        <p:txBody>
          <a:bodyPr wrap="square">
            <a:spAutoFit/>
          </a:bodyPr>
          <a:lstStyle>
            <a:defPPr>
              <a:defRPr lang="en-US"/>
            </a:defPPr>
            <a:lvl1pPr>
              <a:defRPr sz="1600" b="0" i="1" u="none" strike="noStrike">
                <a:solidFill>
                  <a:srgbClr val="222222"/>
                </a:solidFill>
                <a:effectLst/>
                <a:latin typeface="+mj-lt"/>
              </a:defRPr>
            </a:lvl1pPr>
          </a:lstStyle>
          <a:p>
            <a:r>
              <a:rPr lang="en-US" dirty="0"/>
              <a:t>A gene’s intolerance to heterozygous </a:t>
            </a:r>
            <a:r>
              <a:rPr lang="en-US" dirty="0" err="1"/>
              <a:t>pLoF</a:t>
            </a:r>
            <a:r>
              <a:rPr lang="en-US" dirty="0"/>
              <a:t> variation; </a:t>
            </a:r>
            <a:r>
              <a:rPr lang="en-US" dirty="0"/>
              <a:t>pLI &gt; 0.9 considered more likely to be pathogenic</a:t>
            </a:r>
            <a:endParaRPr lang="en-US" dirty="0"/>
          </a:p>
        </p:txBody>
      </p:sp>
      <p:sp>
        <p:nvSpPr>
          <p:cNvPr id="24" name="TextBox 23"/>
          <p:cNvSpPr txBox="1"/>
          <p:nvPr/>
        </p:nvSpPr>
        <p:spPr>
          <a:xfrm>
            <a:off x="4459708" y="1768970"/>
            <a:ext cx="4588042" cy="1384995"/>
          </a:xfrm>
          <a:prstGeom prst="rect">
            <a:avLst/>
          </a:prstGeom>
          <a:noFill/>
          <a:ln>
            <a:solidFill>
              <a:schemeClr val="tx1"/>
            </a:solidFill>
            <a:prstDash val="dash"/>
          </a:ln>
        </p:spPr>
        <p:txBody>
          <a:bodyPr wrap="square">
            <a:spAutoFit/>
          </a:bodyPr>
          <a:lstStyle>
            <a:defPPr>
              <a:defRPr lang="en-US"/>
            </a:defPPr>
            <a:lvl1pPr>
              <a:defRPr sz="1600" b="0" i="1" u="none" strike="noStrike">
                <a:solidFill>
                  <a:srgbClr val="222222"/>
                </a:solidFill>
                <a:effectLst/>
                <a:latin typeface="+mj-lt"/>
              </a:defRPr>
            </a:lvl1pPr>
          </a:lstStyle>
          <a:p>
            <a:r>
              <a:rPr lang="en-US" sz="1400" dirty="0"/>
              <a:t> …the loss-of-function transcript effect estimator (LOFTEE), applies stringent filtering criteria from first principles (such as removing terminal truncation variants, as well as rescued splice variants, that are predicted to escape nonsense-mediated decay) to </a:t>
            </a:r>
            <a:r>
              <a:rPr lang="en-US" sz="1400" dirty="0" err="1"/>
              <a:t>pLoF</a:t>
            </a:r>
            <a:r>
              <a:rPr lang="en-US" sz="1400" dirty="0"/>
              <a:t> variants annotated by the variant effect predictor…</a:t>
            </a:r>
            <a:endParaRPr lang="en-US" sz="1400" dirty="0"/>
          </a:p>
        </p:txBody>
      </p:sp>
      <p:cxnSp>
        <p:nvCxnSpPr>
          <p:cNvPr id="25" name="Straight Arrow Connector 24"/>
          <p:cNvCxnSpPr>
            <a:stCxn id="12" idx="3"/>
            <a:endCxn id="28" idx="1"/>
          </p:cNvCxnSpPr>
          <p:nvPr/>
        </p:nvCxnSpPr>
        <p:spPr>
          <a:xfrm>
            <a:off x="3400926" y="5503230"/>
            <a:ext cx="866274" cy="25667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8" name="Rounded Rectangle 27"/>
          <p:cNvSpPr/>
          <p:nvPr/>
        </p:nvSpPr>
        <p:spPr>
          <a:xfrm>
            <a:off x="4267200" y="5455888"/>
            <a:ext cx="2486529" cy="608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0" i="0" u="none" strike="noStrike" dirty="0">
                <a:solidFill>
                  <a:srgbClr val="222222"/>
                </a:solidFill>
                <a:effectLst/>
                <a:latin typeface="Harding"/>
              </a:rPr>
              <a:t>LOEUF</a:t>
            </a:r>
            <a:endParaRPr lang="en-US" dirty="0"/>
          </a:p>
        </p:txBody>
      </p:sp>
      <p:sp>
        <p:nvSpPr>
          <p:cNvPr id="31" name="TextBox 30"/>
          <p:cNvSpPr txBox="1"/>
          <p:nvPr/>
        </p:nvSpPr>
        <p:spPr>
          <a:xfrm>
            <a:off x="4273885" y="4608849"/>
            <a:ext cx="3390231" cy="830997"/>
          </a:xfrm>
          <a:prstGeom prst="rect">
            <a:avLst/>
          </a:prstGeom>
          <a:noFill/>
          <a:ln>
            <a:solidFill>
              <a:schemeClr val="tx1"/>
            </a:solidFill>
            <a:prstDash val="dash"/>
          </a:ln>
        </p:spPr>
        <p:txBody>
          <a:bodyPr wrap="square">
            <a:spAutoFit/>
          </a:bodyPr>
          <a:lstStyle>
            <a:defPPr>
              <a:defRPr lang="en-US"/>
            </a:defPPr>
            <a:lvl1pPr>
              <a:defRPr sz="1600" b="0" i="1" u="none" strike="noStrike">
                <a:solidFill>
                  <a:srgbClr val="222222"/>
                </a:solidFill>
                <a:effectLst/>
                <a:latin typeface="+mj-lt"/>
              </a:defRPr>
            </a:lvl1pPr>
          </a:lstStyle>
          <a:p>
            <a:r>
              <a:rPr lang="en-US" dirty="0"/>
              <a:t>the 90% upper bound of the confidence interval of the loss-of-function observed/expected ratio, for each gene</a:t>
            </a:r>
            <a:endParaRPr lang="en-US" dirty="0"/>
          </a:p>
        </p:txBody>
      </p:sp>
      <p:sp>
        <p:nvSpPr>
          <p:cNvPr id="32" name="TextBox 31"/>
          <p:cNvSpPr txBox="1"/>
          <p:nvPr/>
        </p:nvSpPr>
        <p:spPr>
          <a:xfrm>
            <a:off x="4636932" y="6581581"/>
            <a:ext cx="4567276" cy="261610"/>
          </a:xfrm>
          <a:prstGeom prst="rect">
            <a:avLst/>
          </a:prstGeom>
          <a:noFill/>
        </p:spPr>
        <p:txBody>
          <a:bodyPr wrap="none" rtlCol="0">
            <a:spAutoFit/>
          </a:bodyPr>
          <a:lstStyle/>
          <a:p>
            <a:r>
              <a:rPr lang="en-US" sz="1100" dirty="0" err="1"/>
              <a:t>Karczewski</a:t>
            </a:r>
            <a:r>
              <a:rPr lang="en-US" sz="1100" dirty="0"/>
              <a:t> </a:t>
            </a:r>
            <a:r>
              <a:rPr lang="en-US" sz="1100" i="1" dirty="0"/>
              <a:t>et al</a:t>
            </a:r>
            <a:r>
              <a:rPr lang="en-US" sz="1100" dirty="0"/>
              <a:t>., Nature, 2020; </a:t>
            </a:r>
            <a:r>
              <a:rPr lang="en-US" sz="1100" b="0" i="0" u="none" strike="noStrike" dirty="0">
                <a:solidFill>
                  <a:srgbClr val="222222"/>
                </a:solidFill>
                <a:effectLst/>
              </a:rPr>
              <a:t>https://</a:t>
            </a:r>
            <a:r>
              <a:rPr lang="en-US" sz="1100" b="0" i="0" u="none" strike="noStrike" dirty="0" err="1">
                <a:solidFill>
                  <a:srgbClr val="222222"/>
                </a:solidFill>
                <a:effectLst/>
              </a:rPr>
              <a:t>doi.org</a:t>
            </a:r>
            <a:r>
              <a:rPr lang="en-US" sz="1100" b="0" i="0" u="none" strike="noStrike" dirty="0">
                <a:solidFill>
                  <a:srgbClr val="222222"/>
                </a:solidFill>
                <a:effectLst/>
              </a:rPr>
              <a:t>/10.1038/s41586-020-2308-7</a:t>
            </a:r>
            <a:endParaRPr lang="en-US" sz="11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a:t>ase variation</a:t>
            </a:r>
            <a:endParaRPr lang="en-US" dirty="0"/>
          </a:p>
        </p:txBody>
      </p:sp>
      <p:sp>
        <p:nvSpPr>
          <p:cNvPr id="3" name="Content Placeholder 2"/>
          <p:cNvSpPr>
            <a:spLocks noGrp="1"/>
          </p:cNvSpPr>
          <p:nvPr>
            <p:ph idx="1"/>
          </p:nvPr>
        </p:nvSpPr>
        <p:spPr/>
        <p:txBody>
          <a:bodyPr/>
          <a:lstStyle/>
          <a:p>
            <a:r>
              <a:rPr lang="en-US" dirty="0"/>
              <a:t>“Pathogenic” variation</a:t>
            </a:r>
            <a:endParaRPr lang="en-US" dirty="0"/>
          </a:p>
          <a:p>
            <a:pPr lvl="1"/>
            <a:r>
              <a:rPr lang="en-US" dirty="0"/>
              <a:t>Most variants don’t have direct evidence for their pathogenicity</a:t>
            </a:r>
            <a:endParaRPr lang="en-US" dirty="0"/>
          </a:p>
          <a:p>
            <a:pPr lvl="2"/>
            <a:r>
              <a:rPr lang="en-US" i="1" dirty="0"/>
              <a:t>Especially those that are not </a:t>
            </a:r>
            <a:r>
              <a:rPr lang="en-US" i="1" dirty="0" err="1"/>
              <a:t>pLoF</a:t>
            </a:r>
            <a:endParaRPr lang="en-US" i="1" dirty="0"/>
          </a:p>
          <a:p>
            <a:pPr lvl="1"/>
            <a:r>
              <a:rPr lang="en-US" dirty="0"/>
              <a:t>How to predict and </a:t>
            </a:r>
            <a:r>
              <a:rPr lang="en-US" dirty="0"/>
              <a:t>quantify pathogenicity?</a:t>
            </a:r>
            <a:endParaRPr lang="en-US" dirty="0"/>
          </a:p>
          <a:p>
            <a:endParaRPr lang="en-US" dirty="0"/>
          </a:p>
        </p:txBody>
      </p:sp>
      <p:sp>
        <p:nvSpPr>
          <p:cNvPr id="4" name="Rounded Rectangle 3"/>
          <p:cNvSpPr/>
          <p:nvPr/>
        </p:nvSpPr>
        <p:spPr>
          <a:xfrm>
            <a:off x="802105" y="3144250"/>
            <a:ext cx="1828800" cy="19410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Statistically inference</a:t>
            </a:r>
            <a:endParaRPr lang="en-US" sz="2400" dirty="0"/>
          </a:p>
        </p:txBody>
      </p:sp>
      <p:sp>
        <p:nvSpPr>
          <p:cNvPr id="7" name="Rounded Rectangle 6"/>
          <p:cNvSpPr/>
          <p:nvPr/>
        </p:nvSpPr>
        <p:spPr>
          <a:xfrm>
            <a:off x="3410904" y="3144250"/>
            <a:ext cx="1828800" cy="19410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Classic</a:t>
            </a:r>
            <a:endParaRPr lang="en-US" sz="2400" dirty="0"/>
          </a:p>
          <a:p>
            <a:pPr algn="ctr"/>
            <a:r>
              <a:rPr lang="en-US" sz="2400" dirty="0"/>
              <a:t>Machine learning</a:t>
            </a:r>
            <a:endParaRPr lang="en-US" sz="2400" dirty="0"/>
          </a:p>
        </p:txBody>
      </p:sp>
      <p:sp>
        <p:nvSpPr>
          <p:cNvPr id="8" name="Rounded Rectangle 7"/>
          <p:cNvSpPr/>
          <p:nvPr/>
        </p:nvSpPr>
        <p:spPr>
          <a:xfrm>
            <a:off x="6019703" y="3144250"/>
            <a:ext cx="1828800" cy="194109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t>Deep learning/</a:t>
            </a:r>
            <a:endParaRPr lang="en-US" sz="2400" dirty="0"/>
          </a:p>
          <a:p>
            <a:pPr algn="ctr"/>
            <a:r>
              <a:rPr lang="en-US" sz="2400" dirty="0"/>
              <a:t>Modern AI</a:t>
            </a:r>
            <a:endParaRPr lang="en-US" sz="2400" dirty="0"/>
          </a:p>
        </p:txBody>
      </p:sp>
      <p:sp>
        <p:nvSpPr>
          <p:cNvPr id="9" name="TextBox 8"/>
          <p:cNvSpPr txBox="1"/>
          <p:nvPr/>
        </p:nvSpPr>
        <p:spPr>
          <a:xfrm>
            <a:off x="2228576" y="5622949"/>
            <a:ext cx="4193456" cy="369332"/>
          </a:xfrm>
          <a:prstGeom prst="rect">
            <a:avLst/>
          </a:prstGeom>
          <a:noFill/>
        </p:spPr>
        <p:txBody>
          <a:bodyPr wrap="none" rtlCol="0">
            <a:spAutoFit/>
          </a:bodyPr>
          <a:lstStyle/>
          <a:p>
            <a:r>
              <a:rPr lang="en-US" i="1" dirty="0"/>
              <a:t>* </a:t>
            </a:r>
            <a:r>
              <a:rPr lang="en-US" i="1" dirty="0"/>
              <a:t>T</a:t>
            </a:r>
            <a:r>
              <a:rPr lang="en-US" i="1" dirty="0"/>
              <a:t>o be discussed in details in later classes!</a:t>
            </a:r>
            <a:endParaRPr lang="en-US" i="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of a</a:t>
            </a:r>
            <a:r>
              <a:rPr lang="en-US" dirty="0"/>
              <a:t> genome catalogue: </a:t>
            </a:r>
            <a:br>
              <a:rPr lang="en-US" dirty="0"/>
            </a:br>
            <a:r>
              <a:rPr lang="en-US" dirty="0"/>
              <a:t>The Genome Aggregation Database (</a:t>
            </a:r>
            <a:r>
              <a:rPr lang="en-US" dirty="0" err="1"/>
              <a:t>gnomAD</a:t>
            </a:r>
            <a:r>
              <a:rPr lang="en-US" dirty="0"/>
              <a:t>)</a:t>
            </a:r>
            <a:endParaRPr lang="en-US" dirty="0"/>
          </a:p>
        </p:txBody>
      </p:sp>
      <p:sp>
        <p:nvSpPr>
          <p:cNvPr id="6" name="TextBox 5"/>
          <p:cNvSpPr txBox="1"/>
          <p:nvPr/>
        </p:nvSpPr>
        <p:spPr>
          <a:xfrm>
            <a:off x="762000" y="1339334"/>
            <a:ext cx="4572000" cy="400110"/>
          </a:xfrm>
          <a:prstGeom prst="rect">
            <a:avLst/>
          </a:prstGeom>
          <a:noFill/>
        </p:spPr>
        <p:txBody>
          <a:bodyPr wrap="square">
            <a:spAutoFit/>
          </a:bodyPr>
          <a:lstStyle/>
          <a:p>
            <a:r>
              <a:rPr lang="en-US" sz="2000" dirty="0"/>
              <a:t>https://gnomad.broadinstitute.org</a:t>
            </a:r>
            <a:endParaRPr lang="en-US" sz="2000" dirty="0"/>
          </a:p>
        </p:txBody>
      </p:sp>
      <p:pic>
        <p:nvPicPr>
          <p:cNvPr id="10" name="Picture 9"/>
          <p:cNvPicPr>
            <a:picLocks noChangeAspect="1"/>
          </p:cNvPicPr>
          <p:nvPr/>
        </p:nvPicPr>
        <p:blipFill>
          <a:blip r:embed="rId1"/>
          <a:stretch>
            <a:fillRect/>
          </a:stretch>
        </p:blipFill>
        <p:spPr>
          <a:xfrm>
            <a:off x="609600" y="1852971"/>
            <a:ext cx="7772400" cy="452789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a:t>
            </a:r>
            <a:r>
              <a:rPr lang="en-US" dirty="0"/>
              <a:t> genome catalogue: </a:t>
            </a:r>
            <a:br>
              <a:rPr lang="en-US" dirty="0"/>
            </a:br>
            <a:r>
              <a:rPr lang="en-US" dirty="0"/>
              <a:t>The Genome Aggregation Database (</a:t>
            </a:r>
            <a:r>
              <a:rPr lang="en-US" dirty="0" err="1"/>
              <a:t>gnomAD</a:t>
            </a:r>
            <a:r>
              <a:rPr lang="en-US" dirty="0"/>
              <a:t>)</a:t>
            </a:r>
            <a:endParaRPr lang="en-US" dirty="0"/>
          </a:p>
        </p:txBody>
      </p:sp>
      <p:pic>
        <p:nvPicPr>
          <p:cNvPr id="5" name="Picture 4"/>
          <p:cNvPicPr>
            <a:picLocks noChangeAspect="1"/>
          </p:cNvPicPr>
          <p:nvPr/>
        </p:nvPicPr>
        <p:blipFill>
          <a:blip r:embed="rId1"/>
          <a:stretch>
            <a:fillRect/>
          </a:stretch>
        </p:blipFill>
        <p:spPr>
          <a:xfrm>
            <a:off x="437745" y="3566141"/>
            <a:ext cx="6235771" cy="3077040"/>
          </a:xfrm>
          <a:prstGeom prst="rect">
            <a:avLst/>
          </a:prstGeom>
        </p:spPr>
      </p:pic>
      <p:pic>
        <p:nvPicPr>
          <p:cNvPr id="7" name="Picture 6"/>
          <p:cNvPicPr>
            <a:picLocks noChangeAspect="1"/>
          </p:cNvPicPr>
          <p:nvPr/>
        </p:nvPicPr>
        <p:blipFill>
          <a:blip r:embed="rId2"/>
          <a:stretch>
            <a:fillRect/>
          </a:stretch>
        </p:blipFill>
        <p:spPr>
          <a:xfrm>
            <a:off x="437745" y="1326617"/>
            <a:ext cx="5903494" cy="2102383"/>
          </a:xfrm>
          <a:prstGeom prst="rect">
            <a:avLst/>
          </a:prstGeom>
        </p:spPr>
      </p:pic>
      <p:pic>
        <p:nvPicPr>
          <p:cNvPr id="9" name="Picture 8"/>
          <p:cNvPicPr>
            <a:picLocks noChangeAspect="1"/>
          </p:cNvPicPr>
          <p:nvPr/>
        </p:nvPicPr>
        <p:blipFill>
          <a:blip r:embed="rId3"/>
          <a:stretch>
            <a:fillRect/>
          </a:stretch>
        </p:blipFill>
        <p:spPr>
          <a:xfrm>
            <a:off x="6689558" y="2240667"/>
            <a:ext cx="2247670" cy="2102383"/>
          </a:xfrm>
          <a:prstGeom prst="rect">
            <a:avLst/>
          </a:prstGeom>
        </p:spPr>
      </p:pic>
      <p:sp>
        <p:nvSpPr>
          <p:cNvPr id="11" name="TextBox 10"/>
          <p:cNvSpPr txBox="1"/>
          <p:nvPr/>
        </p:nvSpPr>
        <p:spPr>
          <a:xfrm>
            <a:off x="6673516" y="6552579"/>
            <a:ext cx="3023936" cy="261610"/>
          </a:xfrm>
          <a:prstGeom prst="rect">
            <a:avLst/>
          </a:prstGeom>
          <a:noFill/>
        </p:spPr>
        <p:txBody>
          <a:bodyPr wrap="square">
            <a:spAutoFit/>
          </a:bodyPr>
          <a:lstStyle/>
          <a:p>
            <a:r>
              <a:rPr lang="en-US" sz="1100" dirty="0"/>
              <a:t>https://gnomad.broadinstitute.org/stats</a:t>
            </a:r>
            <a:endParaRPr lang="en-US" sz="11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
            </a:r>
            <a:r>
              <a:rPr lang="en-US" dirty="0"/>
              <a:t>enes</a:t>
            </a:r>
            <a:endParaRPr lang="en-US" dirty="0"/>
          </a:p>
        </p:txBody>
      </p:sp>
      <p:sp>
        <p:nvSpPr>
          <p:cNvPr id="5" name="Content Placeholder 4"/>
          <p:cNvSpPr>
            <a:spLocks noGrp="1"/>
          </p:cNvSpPr>
          <p:nvPr>
            <p:ph idx="1"/>
          </p:nvPr>
        </p:nvSpPr>
        <p:spPr>
          <a:xfrm>
            <a:off x="158894" y="955617"/>
            <a:ext cx="4252686" cy="5221346"/>
          </a:xfrm>
        </p:spPr>
        <p:txBody>
          <a:bodyPr/>
          <a:lstStyle/>
          <a:p>
            <a:r>
              <a:rPr lang="en-US" dirty="0"/>
              <a:t>T</a:t>
            </a:r>
            <a:r>
              <a:rPr lang="en-US" dirty="0"/>
              <a:t>he common understanding</a:t>
            </a:r>
            <a:endParaRPr lang="en-US" dirty="0"/>
          </a:p>
          <a:p>
            <a:pPr lvl="1"/>
            <a:r>
              <a:rPr lang="en-US" dirty="0"/>
              <a:t>A</a:t>
            </a:r>
            <a:r>
              <a:rPr lang="en-US" dirty="0"/>
              <a:t> unit of sequence that can be translated into a protein (“coding”)</a:t>
            </a:r>
            <a:endParaRPr lang="en-US" dirty="0"/>
          </a:p>
          <a:p>
            <a:pPr lvl="1"/>
            <a:r>
              <a:rPr lang="en-US" dirty="0"/>
              <a:t>C</a:t>
            </a:r>
            <a:r>
              <a:rPr lang="en-US" dirty="0"/>
              <a:t>onventionally, many people do not consider non-coding genes as genes</a:t>
            </a:r>
            <a:endParaRPr lang="en-US" dirty="0"/>
          </a:p>
          <a:p>
            <a:pPr lvl="1"/>
            <a:r>
              <a:rPr lang="en-US" dirty="0"/>
              <a:t>The term “gene” may be considered equivalent to “genetics”, or “genome”</a:t>
            </a:r>
            <a:endParaRPr lang="en-US" dirty="0"/>
          </a:p>
          <a:p>
            <a:pPr marL="0" indent="0">
              <a:buNone/>
            </a:pPr>
            <a:endParaRPr lang="en-US" dirty="0"/>
          </a:p>
        </p:txBody>
      </p:sp>
      <p:sp>
        <p:nvSpPr>
          <p:cNvPr id="6" name="Content Placeholder 5"/>
          <p:cNvSpPr>
            <a:spLocks noGrp="1"/>
          </p:cNvSpPr>
          <p:nvPr>
            <p:ph idx="13"/>
          </p:nvPr>
        </p:nvSpPr>
        <p:spPr>
          <a:xfrm>
            <a:off x="4378019" y="948922"/>
            <a:ext cx="4765982" cy="5221346"/>
          </a:xfrm>
        </p:spPr>
        <p:txBody>
          <a:bodyPr>
            <a:normAutofit/>
          </a:bodyPr>
          <a:lstStyle/>
          <a:p>
            <a:r>
              <a:rPr lang="en-US" dirty="0"/>
              <a:t>T</a:t>
            </a:r>
            <a:r>
              <a:rPr lang="en-US" dirty="0"/>
              <a:t>he modern definition</a:t>
            </a:r>
            <a:endParaRPr lang="en-US" dirty="0"/>
          </a:p>
          <a:p>
            <a:pPr lvl="1"/>
            <a:r>
              <a:rPr lang="en-US" dirty="0">
                <a:solidFill>
                  <a:srgbClr val="1A1A1A"/>
                </a:solidFill>
                <a:latin typeface="Georgia" panose="02040502050405020303" pitchFamily="18" charset="0"/>
              </a:rPr>
              <a:t>A unit of hereditary information that occupies a fixed position (locus) in the genome</a:t>
            </a:r>
            <a:endParaRPr lang="en-US" dirty="0">
              <a:solidFill>
                <a:srgbClr val="1A1A1A"/>
              </a:solidFill>
              <a:latin typeface="Georgia" panose="02040502050405020303" pitchFamily="18" charset="0"/>
            </a:endParaRPr>
          </a:p>
          <a:p>
            <a:pPr lvl="1"/>
            <a:r>
              <a:rPr lang="en-US" dirty="0">
                <a:solidFill>
                  <a:srgbClr val="1A1A1A"/>
                </a:solidFill>
                <a:latin typeface="Georgia" panose="02040502050405020303" pitchFamily="18" charset="0"/>
              </a:rPr>
              <a:t>Some can be translated into proteins</a:t>
            </a:r>
            <a:endParaRPr lang="en-US" dirty="0">
              <a:solidFill>
                <a:srgbClr val="1A1A1A"/>
              </a:solidFill>
              <a:latin typeface="Georgia" panose="02040502050405020303" pitchFamily="18" charset="0"/>
            </a:endParaRPr>
          </a:p>
          <a:p>
            <a:pPr lvl="1"/>
            <a:r>
              <a:rPr lang="en-US" dirty="0">
                <a:solidFill>
                  <a:srgbClr val="1A1A1A"/>
                </a:solidFill>
                <a:latin typeface="Georgia" panose="02040502050405020303" pitchFamily="18" charset="0"/>
              </a:rPr>
              <a:t>Some can function without being translated into proteins, e.g. non-coding RNAs</a:t>
            </a:r>
            <a:endParaRPr lang="en-US" dirty="0">
              <a:solidFill>
                <a:srgbClr val="1A1A1A"/>
              </a:solidFill>
              <a:latin typeface="Georgia" panose="02040502050405020303" pitchFamily="18" charset="0"/>
            </a:endParaRPr>
          </a:p>
          <a:p>
            <a:pPr lvl="1"/>
            <a:r>
              <a:rPr lang="en-US" dirty="0">
                <a:solidFill>
                  <a:srgbClr val="1A1A1A"/>
                </a:solidFill>
                <a:latin typeface="Georgia" panose="02040502050405020303" pitchFamily="18" charset="0"/>
              </a:rPr>
              <a:t>Genes are only a small part of the genome</a:t>
            </a:r>
            <a:endParaRPr lang="en-US" dirty="0">
              <a:solidFill>
                <a:srgbClr val="1A1A1A"/>
              </a:solidFill>
              <a:latin typeface="Georgia" panose="02040502050405020303" pitchFamily="18" charset="0"/>
            </a:endParaRPr>
          </a:p>
          <a:p>
            <a:pPr lvl="1"/>
            <a:r>
              <a:rPr lang="en-US" dirty="0">
                <a:solidFill>
                  <a:srgbClr val="1A1A1A"/>
                </a:solidFill>
                <a:latin typeface="Georgia" panose="02040502050405020303" pitchFamily="18" charset="0"/>
              </a:rPr>
              <a:t>G</a:t>
            </a:r>
            <a:r>
              <a:rPr lang="en-US" dirty="0">
                <a:solidFill>
                  <a:srgbClr val="1A1A1A"/>
                </a:solidFill>
                <a:latin typeface="Georgia" panose="02040502050405020303" pitchFamily="18" charset="0"/>
              </a:rPr>
              <a:t>enes belong to the subjects of genetic studeis</a:t>
            </a:r>
            <a:endParaRPr lang="en-US" dirty="0">
              <a:solidFill>
                <a:srgbClr val="1A1A1A"/>
              </a:solidFill>
              <a:latin typeface="Georgia" panose="02040502050405020303" pitchFamily="18" charset="0"/>
            </a:endParaRPr>
          </a:p>
        </p:txBody>
      </p:sp>
      <p:sp>
        <p:nvSpPr>
          <p:cNvPr id="4" name="TextBox 3"/>
          <p:cNvSpPr txBox="1"/>
          <p:nvPr/>
        </p:nvSpPr>
        <p:spPr>
          <a:xfrm>
            <a:off x="6047110" y="6544105"/>
            <a:ext cx="2919663" cy="261610"/>
          </a:xfrm>
          <a:prstGeom prst="rect">
            <a:avLst/>
          </a:prstGeom>
          <a:noFill/>
        </p:spPr>
        <p:txBody>
          <a:bodyPr wrap="square">
            <a:spAutoFit/>
          </a:bodyPr>
          <a:lstStyle/>
          <a:p>
            <a:r>
              <a:rPr lang="en-US" sz="1100" dirty="0"/>
              <a:t>https://www.britannica.com/science/gene</a:t>
            </a:r>
            <a:endParaRPr 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t>
            </a:r>
            <a:r>
              <a:rPr lang="en-US" dirty="0"/>
              <a:t>enes: types</a:t>
            </a:r>
            <a:endParaRPr lang="en-US" dirty="0"/>
          </a:p>
        </p:txBody>
      </p:sp>
      <p:sp>
        <p:nvSpPr>
          <p:cNvPr id="3" name="TextBox 2"/>
          <p:cNvSpPr txBox="1"/>
          <p:nvPr/>
        </p:nvSpPr>
        <p:spPr>
          <a:xfrm>
            <a:off x="5085399" y="6555443"/>
            <a:ext cx="4588042" cy="261610"/>
          </a:xfrm>
          <a:prstGeom prst="rect">
            <a:avLst/>
          </a:prstGeom>
          <a:noFill/>
        </p:spPr>
        <p:txBody>
          <a:bodyPr wrap="square">
            <a:spAutoFit/>
          </a:bodyPr>
          <a:lstStyle/>
          <a:p>
            <a:r>
              <a:rPr lang="en-US" sz="1100" dirty="0"/>
              <a:t>http://mart.ensembl.org/info/genome/genebuild/biotypes.html</a:t>
            </a:r>
            <a:endParaRPr lang="en-US" sz="1100" dirty="0"/>
          </a:p>
        </p:txBody>
      </p:sp>
      <p:graphicFrame>
        <p:nvGraphicFramePr>
          <p:cNvPr id="4" name="Diagram 3"/>
          <p:cNvGraphicFramePr/>
          <p:nvPr/>
        </p:nvGraphicFramePr>
        <p:xfrm>
          <a:off x="1010653" y="1396999"/>
          <a:ext cx="7587915" cy="458670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Box 7"/>
          <p:cNvSpPr txBox="1"/>
          <p:nvPr/>
        </p:nvSpPr>
        <p:spPr>
          <a:xfrm>
            <a:off x="32085" y="2711314"/>
            <a:ext cx="2013232" cy="1384995"/>
          </a:xfrm>
          <a:prstGeom prst="rect">
            <a:avLst/>
          </a:prstGeom>
          <a:noFill/>
        </p:spPr>
        <p:txBody>
          <a:bodyPr wrap="square">
            <a:spAutoFit/>
          </a:bodyPr>
          <a:lstStyle/>
          <a:p>
            <a:r>
              <a:rPr lang="en-US" sz="2800" dirty="0"/>
              <a:t>A g</a:t>
            </a:r>
            <a:r>
              <a:rPr lang="en-US" sz="2800" dirty="0"/>
              <a:t>reat variety of genes</a:t>
            </a:r>
            <a:endParaRPr lang="en-US" sz="2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G</a:t>
            </a:r>
            <a:r>
              <a:rPr lang="en-US" dirty="0"/>
              <a:t>enes</a:t>
            </a:r>
            <a:r>
              <a:rPr lang="en-US" dirty="0"/>
              <a:t>: structure</a:t>
            </a:r>
            <a:endParaRPr lang="en-US" dirty="0"/>
          </a:p>
        </p:txBody>
      </p:sp>
      <p:sp>
        <p:nvSpPr>
          <p:cNvPr id="9" name="Content Placeholder 8"/>
          <p:cNvSpPr>
            <a:spLocks noGrp="1"/>
          </p:cNvSpPr>
          <p:nvPr>
            <p:ph idx="1"/>
          </p:nvPr>
        </p:nvSpPr>
        <p:spPr/>
        <p:txBody>
          <a:bodyPr/>
          <a:lstStyle/>
          <a:p>
            <a:r>
              <a:rPr lang="en-US" dirty="0"/>
              <a:t>A</a:t>
            </a:r>
            <a:r>
              <a:rPr lang="en-US" dirty="0"/>
              <a:t> typical protein-coding gene</a:t>
            </a:r>
            <a:endParaRPr lang="en-US" dirty="0"/>
          </a:p>
          <a:p>
            <a:endParaRPr lang="en-US" dirty="0"/>
          </a:p>
          <a:p>
            <a:endParaRPr lang="en-US" dirty="0"/>
          </a:p>
          <a:p>
            <a:endParaRPr lang="en-US" dirty="0"/>
          </a:p>
          <a:p>
            <a:endParaRPr lang="en-US" dirty="0"/>
          </a:p>
          <a:p>
            <a:endParaRPr lang="en-US" dirty="0"/>
          </a:p>
        </p:txBody>
      </p:sp>
      <p:pic>
        <p:nvPicPr>
          <p:cNvPr id="3" name="Picture 2"/>
          <p:cNvPicPr>
            <a:picLocks noChangeAspect="1"/>
          </p:cNvPicPr>
          <p:nvPr/>
        </p:nvPicPr>
        <p:blipFill>
          <a:blip r:embed="rId1"/>
          <a:stretch>
            <a:fillRect/>
          </a:stretch>
        </p:blipFill>
        <p:spPr>
          <a:xfrm>
            <a:off x="56481" y="2565000"/>
            <a:ext cx="9075321" cy="1872000"/>
          </a:xfrm>
          <a:prstGeom prst="rect">
            <a:avLst/>
          </a:prstGeom>
        </p:spPr>
      </p:pic>
      <p:sp>
        <p:nvSpPr>
          <p:cNvPr id="5" name="TextBox 4"/>
          <p:cNvSpPr txBox="1"/>
          <p:nvPr/>
        </p:nvSpPr>
        <p:spPr>
          <a:xfrm>
            <a:off x="4528457" y="6575071"/>
            <a:ext cx="4588042" cy="261610"/>
          </a:xfrm>
          <a:prstGeom prst="rect">
            <a:avLst/>
          </a:prstGeom>
          <a:noFill/>
        </p:spPr>
        <p:txBody>
          <a:bodyPr wrap="square">
            <a:spAutoFit/>
          </a:bodyPr>
          <a:lstStyle/>
          <a:p>
            <a:r>
              <a:rPr lang="en-US" sz="1100" dirty="0"/>
              <a:t>https://www.mun.ca/biology/scarr/Organization_of_a_eukaryotic_gene.html</a:t>
            </a:r>
            <a:endParaRPr lang="en-US" sz="11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
            </a:r>
            <a:r>
              <a:rPr lang="en-US" dirty="0"/>
              <a:t>enes</a:t>
            </a:r>
            <a:endParaRPr lang="en-US" dirty="0"/>
          </a:p>
        </p:txBody>
      </p:sp>
      <p:sp>
        <p:nvSpPr>
          <p:cNvPr id="3" name="Content Placeholder 2"/>
          <p:cNvSpPr>
            <a:spLocks noGrp="1"/>
          </p:cNvSpPr>
          <p:nvPr>
            <p:ph idx="1"/>
          </p:nvPr>
        </p:nvSpPr>
        <p:spPr/>
        <p:txBody>
          <a:bodyPr/>
          <a:lstStyle/>
          <a:p>
            <a:r>
              <a:rPr lang="en-US" dirty="0"/>
              <a:t>H</a:t>
            </a:r>
            <a:r>
              <a:rPr lang="en-US" dirty="0"/>
              <a:t>ow does a typical protein-coding gene function?</a:t>
            </a:r>
            <a:endParaRPr lang="en-US" dirty="0"/>
          </a:p>
        </p:txBody>
      </p:sp>
      <p:sp>
        <p:nvSpPr>
          <p:cNvPr id="4" name="Rounded Rectangle 3"/>
          <p:cNvSpPr/>
          <p:nvPr/>
        </p:nvSpPr>
        <p:spPr>
          <a:xfrm>
            <a:off x="1091381" y="1961535"/>
            <a:ext cx="2315496" cy="89965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800" dirty="0"/>
              <a:t>Transcribed</a:t>
            </a:r>
            <a:endParaRPr lang="en-US" sz="2800" dirty="0"/>
          </a:p>
        </p:txBody>
      </p:sp>
      <p:sp>
        <p:nvSpPr>
          <p:cNvPr id="5" name="Right Arrow 4"/>
          <p:cNvSpPr/>
          <p:nvPr/>
        </p:nvSpPr>
        <p:spPr>
          <a:xfrm>
            <a:off x="3539613" y="2286000"/>
            <a:ext cx="1297858" cy="28021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Oval 5"/>
          <p:cNvSpPr/>
          <p:nvPr/>
        </p:nvSpPr>
        <p:spPr>
          <a:xfrm>
            <a:off x="5039849" y="1939411"/>
            <a:ext cx="1493685" cy="899652"/>
          </a:xfrm>
          <a:prstGeom prst="ellipse">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chemeClr val="accent5"/>
                </a:solidFill>
              </a:rPr>
              <a:t>RNA</a:t>
            </a:r>
            <a:endParaRPr lang="en-US" sz="2800" dirty="0">
              <a:solidFill>
                <a:schemeClr val="accent5"/>
              </a:solidFill>
            </a:endParaRPr>
          </a:p>
        </p:txBody>
      </p:sp>
      <p:sp>
        <p:nvSpPr>
          <p:cNvPr id="7" name="Rounded Rectangle 6"/>
          <p:cNvSpPr/>
          <p:nvPr/>
        </p:nvSpPr>
        <p:spPr>
          <a:xfrm>
            <a:off x="1091381" y="3546988"/>
            <a:ext cx="2315496" cy="89965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2800" dirty="0"/>
              <a:t>Translated</a:t>
            </a:r>
            <a:endParaRPr lang="en-US" sz="2800" dirty="0"/>
          </a:p>
        </p:txBody>
      </p:sp>
      <p:sp>
        <p:nvSpPr>
          <p:cNvPr id="8" name="Right Arrow 7"/>
          <p:cNvSpPr/>
          <p:nvPr/>
        </p:nvSpPr>
        <p:spPr>
          <a:xfrm>
            <a:off x="3539613" y="3871453"/>
            <a:ext cx="1297858" cy="280219"/>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Cloud 9"/>
          <p:cNvSpPr/>
          <p:nvPr/>
        </p:nvSpPr>
        <p:spPr>
          <a:xfrm>
            <a:off x="5039848" y="3554360"/>
            <a:ext cx="2054125" cy="899652"/>
          </a:xfrm>
          <a:prstGeom prst="cloud">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chemeClr val="accent6"/>
                </a:solidFill>
              </a:rPr>
              <a:t>Protein</a:t>
            </a:r>
            <a:endParaRPr lang="en-US" sz="2800" dirty="0">
              <a:solidFill>
                <a:schemeClr val="accent6"/>
              </a:solidFill>
            </a:endParaRPr>
          </a:p>
        </p:txBody>
      </p:sp>
      <p:sp>
        <p:nvSpPr>
          <p:cNvPr id="13" name="TextBox 12"/>
          <p:cNvSpPr txBox="1"/>
          <p:nvPr/>
        </p:nvSpPr>
        <p:spPr>
          <a:xfrm>
            <a:off x="2619217" y="5132441"/>
            <a:ext cx="4841262" cy="523220"/>
          </a:xfrm>
          <a:prstGeom prst="rect">
            <a:avLst/>
          </a:prstGeom>
          <a:noFill/>
        </p:spPr>
        <p:txBody>
          <a:bodyPr wrap="none" rtlCol="0">
            <a:spAutoFit/>
          </a:bodyPr>
          <a:lstStyle/>
          <a:p>
            <a:r>
              <a:rPr lang="en-US" sz="2800" dirty="0"/>
              <a:t>W</a:t>
            </a:r>
            <a:r>
              <a:rPr lang="en-US" sz="2800" dirty="0"/>
              <a:t>hat do RNAs and Proteins do?</a:t>
            </a:r>
            <a:endParaRPr lang="en-US" sz="2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central dogma of molecular biology</a:t>
            </a:r>
            <a:endParaRPr lang="en-US" dirty="0"/>
          </a:p>
        </p:txBody>
      </p:sp>
      <p:sp>
        <p:nvSpPr>
          <p:cNvPr id="4" name="Rounded Rectangle 3"/>
          <p:cNvSpPr/>
          <p:nvPr/>
        </p:nvSpPr>
        <p:spPr>
          <a:xfrm>
            <a:off x="1519087" y="3170902"/>
            <a:ext cx="1032388" cy="76691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DNA</a:t>
            </a:r>
            <a:endParaRPr lang="en-US" dirty="0"/>
          </a:p>
        </p:txBody>
      </p:sp>
      <p:sp>
        <p:nvSpPr>
          <p:cNvPr id="5" name="Oval 4"/>
          <p:cNvSpPr/>
          <p:nvPr/>
        </p:nvSpPr>
        <p:spPr>
          <a:xfrm>
            <a:off x="4304090" y="3170902"/>
            <a:ext cx="1032388" cy="76691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RNA</a:t>
            </a:r>
            <a:endParaRPr lang="en-US" dirty="0"/>
          </a:p>
        </p:txBody>
      </p:sp>
      <p:sp>
        <p:nvSpPr>
          <p:cNvPr id="6" name="Cloud 5"/>
          <p:cNvSpPr/>
          <p:nvPr/>
        </p:nvSpPr>
        <p:spPr>
          <a:xfrm>
            <a:off x="6779374" y="3170902"/>
            <a:ext cx="1317491" cy="766916"/>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Protein</a:t>
            </a:r>
            <a:endParaRPr lang="en-US" dirty="0"/>
          </a:p>
        </p:txBody>
      </p:sp>
      <p:cxnSp>
        <p:nvCxnSpPr>
          <p:cNvPr id="8" name="Straight Arrow Connector 7"/>
          <p:cNvCxnSpPr>
            <a:stCxn id="4" idx="3"/>
            <a:endCxn id="5" idx="2"/>
          </p:cNvCxnSpPr>
          <p:nvPr/>
        </p:nvCxnSpPr>
        <p:spPr>
          <a:xfrm>
            <a:off x="2551475" y="3554360"/>
            <a:ext cx="1752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6"/>
            <a:endCxn id="6" idx="2"/>
          </p:cNvCxnSpPr>
          <p:nvPr/>
        </p:nvCxnSpPr>
        <p:spPr>
          <a:xfrm>
            <a:off x="5336478" y="3554360"/>
            <a:ext cx="14469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694419" y="3156157"/>
            <a:ext cx="1268104" cy="338554"/>
          </a:xfrm>
          <a:prstGeom prst="rect">
            <a:avLst/>
          </a:prstGeom>
          <a:noFill/>
        </p:spPr>
        <p:txBody>
          <a:bodyPr wrap="none" rtlCol="0">
            <a:spAutoFit/>
          </a:bodyPr>
          <a:lstStyle/>
          <a:p>
            <a:r>
              <a:rPr lang="en-US" sz="1600" dirty="0"/>
              <a:t>Transcription</a:t>
            </a:r>
            <a:endParaRPr lang="en-US" sz="1600" dirty="0"/>
          </a:p>
        </p:txBody>
      </p:sp>
      <p:sp>
        <p:nvSpPr>
          <p:cNvPr id="13" name="TextBox 12"/>
          <p:cNvSpPr txBox="1"/>
          <p:nvPr/>
        </p:nvSpPr>
        <p:spPr>
          <a:xfrm>
            <a:off x="5497532" y="3141738"/>
            <a:ext cx="1098762" cy="338554"/>
          </a:xfrm>
          <a:prstGeom prst="rect">
            <a:avLst/>
          </a:prstGeom>
          <a:noFill/>
        </p:spPr>
        <p:txBody>
          <a:bodyPr wrap="none" rtlCol="0">
            <a:spAutoFit/>
          </a:bodyPr>
          <a:lstStyle/>
          <a:p>
            <a:r>
              <a:rPr lang="en-US" sz="1600" dirty="0"/>
              <a:t>Translation</a:t>
            </a:r>
            <a:endParaRPr lang="en-US" sz="1600" dirty="0"/>
          </a:p>
        </p:txBody>
      </p:sp>
      <p:sp>
        <p:nvSpPr>
          <p:cNvPr id="17" name="TextBox 16"/>
          <p:cNvSpPr txBox="1"/>
          <p:nvPr/>
        </p:nvSpPr>
        <p:spPr>
          <a:xfrm>
            <a:off x="2539812" y="4114142"/>
            <a:ext cx="1268104" cy="584775"/>
          </a:xfrm>
          <a:prstGeom prst="rect">
            <a:avLst/>
          </a:prstGeom>
          <a:noFill/>
        </p:spPr>
        <p:txBody>
          <a:bodyPr wrap="none" rtlCol="0">
            <a:spAutoFit/>
          </a:bodyPr>
          <a:lstStyle/>
          <a:p>
            <a:pPr algn="ctr"/>
            <a:r>
              <a:rPr lang="en-US" sz="1600" dirty="0"/>
              <a:t>Reverse </a:t>
            </a:r>
            <a:endParaRPr lang="en-US" sz="1600" dirty="0"/>
          </a:p>
          <a:p>
            <a:pPr algn="ctr"/>
            <a:r>
              <a:rPr lang="en-US" sz="1600" dirty="0"/>
              <a:t>Transcription</a:t>
            </a:r>
            <a:endParaRPr lang="en-US" sz="1600" dirty="0"/>
          </a:p>
        </p:txBody>
      </p:sp>
      <p:cxnSp>
        <p:nvCxnSpPr>
          <p:cNvPr id="19" name="Curved Connector 18"/>
          <p:cNvCxnSpPr>
            <a:stCxn id="4" idx="1"/>
            <a:endCxn id="4" idx="0"/>
          </p:cNvCxnSpPr>
          <p:nvPr/>
        </p:nvCxnSpPr>
        <p:spPr>
          <a:xfrm rot="10800000" flipH="1">
            <a:off x="1519087" y="3170902"/>
            <a:ext cx="516194" cy="383458"/>
          </a:xfrm>
          <a:prstGeom prst="curvedConnector4">
            <a:avLst>
              <a:gd name="adj1" fmla="val -144286"/>
              <a:gd name="adj2" fmla="val 217307"/>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67892" y="2388342"/>
            <a:ext cx="1741567" cy="338554"/>
          </a:xfrm>
          <a:prstGeom prst="rect">
            <a:avLst/>
          </a:prstGeom>
          <a:noFill/>
        </p:spPr>
        <p:txBody>
          <a:bodyPr wrap="none" rtlCol="0">
            <a:spAutoFit/>
          </a:bodyPr>
          <a:lstStyle/>
          <a:p>
            <a:r>
              <a:rPr lang="en-US" sz="1600" dirty="0"/>
              <a:t>Replication, Repair</a:t>
            </a:r>
            <a:endParaRPr lang="en-US" sz="1600" dirty="0"/>
          </a:p>
        </p:txBody>
      </p:sp>
      <p:cxnSp>
        <p:nvCxnSpPr>
          <p:cNvPr id="26" name="Curved Connector 25"/>
          <p:cNvCxnSpPr>
            <a:stCxn id="5" idx="3"/>
            <a:endCxn id="4" idx="2"/>
          </p:cNvCxnSpPr>
          <p:nvPr/>
        </p:nvCxnSpPr>
        <p:spPr>
          <a:xfrm rot="5400000">
            <a:off x="3189125" y="2671663"/>
            <a:ext cx="112312" cy="2419999"/>
          </a:xfrm>
          <a:prstGeom prst="curvedConnector3">
            <a:avLst>
              <a:gd name="adj1" fmla="val 30354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Curved Connector 33"/>
          <p:cNvCxnSpPr>
            <a:stCxn id="5" idx="1"/>
            <a:endCxn id="12" idx="0"/>
          </p:cNvCxnSpPr>
          <p:nvPr/>
        </p:nvCxnSpPr>
        <p:spPr>
          <a:xfrm rot="16200000" flipV="1">
            <a:off x="3828348" y="2656281"/>
            <a:ext cx="127057" cy="1126809"/>
          </a:xfrm>
          <a:prstGeom prst="curvedConnector3">
            <a:avLst>
              <a:gd name="adj1" fmla="val 581719"/>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Curved Connector 37"/>
          <p:cNvCxnSpPr>
            <a:stCxn id="5" idx="7"/>
            <a:endCxn id="13" idx="0"/>
          </p:cNvCxnSpPr>
          <p:nvPr/>
        </p:nvCxnSpPr>
        <p:spPr>
          <a:xfrm rot="5400000" flipH="1" flipV="1">
            <a:off x="5545362" y="2781664"/>
            <a:ext cx="141476" cy="861625"/>
          </a:xfrm>
          <a:prstGeom prst="curvedConnector3">
            <a:avLst>
              <a:gd name="adj1" fmla="val 532623"/>
            </a:avLst>
          </a:prstGeom>
          <a:ln>
            <a:tailEnd type="triangle"/>
          </a:ln>
        </p:spPr>
        <p:style>
          <a:lnRef idx="1">
            <a:schemeClr val="accent2"/>
          </a:lnRef>
          <a:fillRef idx="0">
            <a:schemeClr val="accent2"/>
          </a:fillRef>
          <a:effectRef idx="0">
            <a:schemeClr val="accent2"/>
          </a:effectRef>
          <a:fontRef idx="minor">
            <a:schemeClr val="tx1"/>
          </a:fontRef>
        </p:style>
      </p:cxnSp>
      <p:sp>
        <p:nvSpPr>
          <p:cNvPr id="48" name="TextBox 47"/>
          <p:cNvSpPr txBox="1"/>
          <p:nvPr/>
        </p:nvSpPr>
        <p:spPr>
          <a:xfrm>
            <a:off x="3339293" y="2268042"/>
            <a:ext cx="911147" cy="338554"/>
          </a:xfrm>
          <a:prstGeom prst="rect">
            <a:avLst/>
          </a:prstGeom>
          <a:noFill/>
        </p:spPr>
        <p:txBody>
          <a:bodyPr wrap="none" rtlCol="0">
            <a:spAutoFit/>
          </a:bodyPr>
          <a:lstStyle/>
          <a:p>
            <a:pPr algn="ctr"/>
            <a:r>
              <a:rPr lang="en-US" sz="1600" dirty="0"/>
              <a:t>R</a:t>
            </a:r>
            <a:r>
              <a:rPr lang="en-US" sz="1600" dirty="0"/>
              <a:t>egulate</a:t>
            </a:r>
            <a:endParaRPr lang="en-US" sz="1600" dirty="0"/>
          </a:p>
        </p:txBody>
      </p:sp>
      <p:sp>
        <p:nvSpPr>
          <p:cNvPr id="49" name="TextBox 48"/>
          <p:cNvSpPr txBox="1"/>
          <p:nvPr/>
        </p:nvSpPr>
        <p:spPr>
          <a:xfrm>
            <a:off x="5363534" y="2268042"/>
            <a:ext cx="911147" cy="338554"/>
          </a:xfrm>
          <a:prstGeom prst="rect">
            <a:avLst/>
          </a:prstGeom>
          <a:noFill/>
        </p:spPr>
        <p:txBody>
          <a:bodyPr wrap="none" rtlCol="0">
            <a:spAutoFit/>
          </a:bodyPr>
          <a:lstStyle/>
          <a:p>
            <a:pPr algn="ctr"/>
            <a:r>
              <a:rPr lang="en-US" sz="1600" dirty="0"/>
              <a:t>R</a:t>
            </a:r>
            <a:r>
              <a:rPr lang="en-US" sz="1600" dirty="0"/>
              <a:t>egulate</a:t>
            </a:r>
            <a:endParaRPr lang="en-US" sz="1600" dirty="0"/>
          </a:p>
        </p:txBody>
      </p:sp>
      <p:cxnSp>
        <p:nvCxnSpPr>
          <p:cNvPr id="51" name="Curved Connector 50"/>
          <p:cNvCxnSpPr>
            <a:stCxn id="5" idx="3"/>
            <a:endCxn id="5" idx="5"/>
          </p:cNvCxnSpPr>
          <p:nvPr/>
        </p:nvCxnSpPr>
        <p:spPr>
          <a:xfrm rot="16200000" flipH="1">
            <a:off x="4820284" y="3460502"/>
            <a:ext cx="12700" cy="730008"/>
          </a:xfrm>
          <a:prstGeom prst="curvedConnector3">
            <a:avLst>
              <a:gd name="adj1" fmla="val 6516606"/>
            </a:avLst>
          </a:prstGeom>
          <a:ln>
            <a:tailEnd type="triangle"/>
          </a:ln>
        </p:spPr>
        <p:style>
          <a:lnRef idx="1">
            <a:schemeClr val="accent2"/>
          </a:lnRef>
          <a:fillRef idx="0">
            <a:schemeClr val="accent2"/>
          </a:fillRef>
          <a:effectRef idx="0">
            <a:schemeClr val="accent2"/>
          </a:effectRef>
          <a:fontRef idx="minor">
            <a:schemeClr val="tx1"/>
          </a:fontRef>
        </p:style>
      </p:cxnSp>
      <p:sp>
        <p:nvSpPr>
          <p:cNvPr id="55" name="TextBox 54"/>
          <p:cNvSpPr txBox="1"/>
          <p:nvPr/>
        </p:nvSpPr>
        <p:spPr>
          <a:xfrm>
            <a:off x="3592194" y="4586071"/>
            <a:ext cx="2501390" cy="338554"/>
          </a:xfrm>
          <a:prstGeom prst="rect">
            <a:avLst/>
          </a:prstGeom>
          <a:noFill/>
        </p:spPr>
        <p:txBody>
          <a:bodyPr wrap="none" rtlCol="0">
            <a:spAutoFit/>
          </a:bodyPr>
          <a:lstStyle/>
          <a:p>
            <a:pPr algn="ctr"/>
            <a:r>
              <a:rPr lang="en-US" sz="1600" dirty="0"/>
              <a:t>Replicate, Process, Regulate</a:t>
            </a:r>
            <a:endParaRPr lang="en-US" sz="1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 c</a:t>
            </a:r>
            <a:r>
              <a:rPr lang="en-US" dirty="0"/>
              <a:t>onsequences of variants</a:t>
            </a:r>
            <a:endParaRPr lang="en-US" dirty="0"/>
          </a:p>
        </p:txBody>
      </p:sp>
      <p:sp>
        <p:nvSpPr>
          <p:cNvPr id="6" name="Content Placeholder 5"/>
          <p:cNvSpPr>
            <a:spLocks noGrp="1"/>
          </p:cNvSpPr>
          <p:nvPr>
            <p:ph idx="1"/>
          </p:nvPr>
        </p:nvSpPr>
        <p:spPr/>
        <p:txBody>
          <a:bodyPr/>
          <a:lstStyle/>
          <a:p>
            <a:r>
              <a:rPr lang="en-US" dirty="0"/>
              <a:t>F</a:t>
            </a:r>
            <a:r>
              <a:rPr lang="en-US" dirty="0"/>
              <a:t>or a typical protein-coding gene:</a:t>
            </a:r>
            <a:endParaRPr lang="en-US" dirty="0"/>
          </a:p>
        </p:txBody>
      </p:sp>
      <p:pic>
        <p:nvPicPr>
          <p:cNvPr id="5" name="Picture 4"/>
          <p:cNvPicPr>
            <a:picLocks noChangeAspect="1"/>
          </p:cNvPicPr>
          <p:nvPr/>
        </p:nvPicPr>
        <p:blipFill>
          <a:blip r:embed="rId1"/>
          <a:stretch>
            <a:fillRect/>
          </a:stretch>
        </p:blipFill>
        <p:spPr>
          <a:xfrm>
            <a:off x="96248" y="1804190"/>
            <a:ext cx="8495351" cy="3852000"/>
          </a:xfrm>
          <a:prstGeom prst="rect">
            <a:avLst/>
          </a:prstGeom>
        </p:spPr>
      </p:pic>
      <p:sp>
        <p:nvSpPr>
          <p:cNvPr id="8" name="TextBox 7"/>
          <p:cNvSpPr txBox="1"/>
          <p:nvPr/>
        </p:nvSpPr>
        <p:spPr>
          <a:xfrm>
            <a:off x="4209096" y="6473431"/>
            <a:ext cx="4934904" cy="261610"/>
          </a:xfrm>
          <a:prstGeom prst="rect">
            <a:avLst/>
          </a:prstGeom>
          <a:noFill/>
        </p:spPr>
        <p:txBody>
          <a:bodyPr wrap="square">
            <a:spAutoFit/>
          </a:bodyPr>
          <a:lstStyle/>
          <a:p>
            <a:r>
              <a:rPr lang="en-US" sz="1100" dirty="0"/>
              <a:t>http://mart.ensembl.org/info/genome/variation/prediction/predicted_data.html</a:t>
            </a:r>
            <a:endParaRPr lang="en-US"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1"/>
          <a:stretch>
            <a:fillRect/>
          </a:stretch>
        </p:blipFill>
        <p:spPr>
          <a:xfrm>
            <a:off x="4313215" y="988143"/>
            <a:ext cx="4417829" cy="5485224"/>
          </a:xfrm>
          <a:prstGeom prst="rect">
            <a:avLst/>
          </a:prstGeom>
        </p:spPr>
      </p:pic>
      <p:sp>
        <p:nvSpPr>
          <p:cNvPr id="2" name="Title 1"/>
          <p:cNvSpPr>
            <a:spLocks noGrp="1"/>
          </p:cNvSpPr>
          <p:nvPr>
            <p:ph type="title"/>
          </p:nvPr>
        </p:nvSpPr>
        <p:spPr/>
        <p:txBody>
          <a:bodyPr>
            <a:normAutofit/>
          </a:bodyPr>
          <a:lstStyle/>
          <a:p>
            <a:r>
              <a:rPr lang="en-US" dirty="0"/>
              <a:t>The Basics of the Human Genome</a:t>
            </a:r>
            <a:endParaRPr lang="en-US" dirty="0"/>
          </a:p>
        </p:txBody>
      </p:sp>
      <p:pic>
        <p:nvPicPr>
          <p:cNvPr id="9" name="Picture 8"/>
          <p:cNvPicPr>
            <a:picLocks noChangeAspect="1"/>
          </p:cNvPicPr>
          <p:nvPr/>
        </p:nvPicPr>
        <p:blipFill>
          <a:blip r:embed="rId2"/>
          <a:stretch>
            <a:fillRect/>
          </a:stretch>
        </p:blipFill>
        <p:spPr>
          <a:xfrm>
            <a:off x="117988" y="988143"/>
            <a:ext cx="3893574" cy="5480528"/>
          </a:xfrm>
          <a:prstGeom prst="rect">
            <a:avLst/>
          </a:prstGeom>
        </p:spPr>
      </p:pic>
      <p:sp>
        <p:nvSpPr>
          <p:cNvPr id="10" name="TextBox 9"/>
          <p:cNvSpPr txBox="1"/>
          <p:nvPr/>
        </p:nvSpPr>
        <p:spPr>
          <a:xfrm>
            <a:off x="2788150" y="5638836"/>
            <a:ext cx="1223412" cy="707886"/>
          </a:xfrm>
          <a:prstGeom prst="rect">
            <a:avLst/>
          </a:prstGeom>
          <a:noFill/>
        </p:spPr>
        <p:txBody>
          <a:bodyPr wrap="none" rtlCol="0">
            <a:spAutoFit/>
          </a:bodyPr>
          <a:lstStyle/>
          <a:p>
            <a:r>
              <a:rPr lang="en-US" altLang="zh-CN" sz="4000" b="1" i="1" dirty="0">
                <a:solidFill>
                  <a:schemeClr val="bg1"/>
                </a:solidFill>
              </a:rPr>
              <a:t>2001</a:t>
            </a:r>
            <a:endParaRPr lang="en-US" sz="4000" b="1" i="1" dirty="0">
              <a:solidFill>
                <a:schemeClr val="bg1"/>
              </a:solidFill>
            </a:endParaRPr>
          </a:p>
        </p:txBody>
      </p:sp>
      <p:sp>
        <p:nvSpPr>
          <p:cNvPr id="11" name="TextBox 10"/>
          <p:cNvSpPr txBox="1"/>
          <p:nvPr/>
        </p:nvSpPr>
        <p:spPr>
          <a:xfrm>
            <a:off x="4313216" y="5638836"/>
            <a:ext cx="1223412" cy="707886"/>
          </a:xfrm>
          <a:prstGeom prst="rect">
            <a:avLst/>
          </a:prstGeom>
          <a:noFill/>
        </p:spPr>
        <p:txBody>
          <a:bodyPr wrap="none" rtlCol="0">
            <a:spAutoFit/>
          </a:bodyPr>
          <a:lstStyle/>
          <a:p>
            <a:r>
              <a:rPr lang="en-US" altLang="zh-CN" sz="4000" b="1" i="1" dirty="0">
                <a:solidFill>
                  <a:schemeClr val="bg1"/>
                </a:solidFill>
              </a:rPr>
              <a:t>2022</a:t>
            </a:r>
            <a:endParaRPr lang="en-US" sz="4000" b="1" i="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 c</a:t>
            </a:r>
            <a:r>
              <a:rPr lang="en-US" dirty="0"/>
              <a:t>onsequences of variants</a:t>
            </a:r>
            <a:endParaRPr lang="en-US" dirty="0"/>
          </a:p>
        </p:txBody>
      </p:sp>
      <p:pic>
        <p:nvPicPr>
          <p:cNvPr id="7" name="Picture 6"/>
          <p:cNvPicPr>
            <a:picLocks noChangeAspect="1"/>
          </p:cNvPicPr>
          <p:nvPr/>
        </p:nvPicPr>
        <p:blipFill>
          <a:blip r:embed="rId1"/>
          <a:stretch>
            <a:fillRect/>
          </a:stretch>
        </p:blipFill>
        <p:spPr>
          <a:xfrm>
            <a:off x="96247" y="1124149"/>
            <a:ext cx="8890043" cy="4731219"/>
          </a:xfrm>
          <a:prstGeom prst="rect">
            <a:avLst/>
          </a:prstGeom>
        </p:spPr>
      </p:pic>
      <p:sp>
        <p:nvSpPr>
          <p:cNvPr id="8" name="TextBox 7"/>
          <p:cNvSpPr txBox="1"/>
          <p:nvPr/>
        </p:nvSpPr>
        <p:spPr>
          <a:xfrm>
            <a:off x="4209096" y="6473431"/>
            <a:ext cx="4934904" cy="261610"/>
          </a:xfrm>
          <a:prstGeom prst="rect">
            <a:avLst/>
          </a:prstGeom>
          <a:noFill/>
        </p:spPr>
        <p:txBody>
          <a:bodyPr wrap="square">
            <a:spAutoFit/>
          </a:bodyPr>
          <a:lstStyle/>
          <a:p>
            <a:r>
              <a:rPr lang="en-US" sz="1100" dirty="0"/>
              <a:t>http://mart.ensembl.org/info/genome/variation/prediction/predicted_data.html</a:t>
            </a:r>
            <a:endParaRPr lang="en-US" sz="1100" dirty="0"/>
          </a:p>
        </p:txBody>
      </p:sp>
      <p:sp>
        <p:nvSpPr>
          <p:cNvPr id="9" name="Rounded Rectangle 8"/>
          <p:cNvSpPr/>
          <p:nvPr/>
        </p:nvSpPr>
        <p:spPr>
          <a:xfrm>
            <a:off x="8101263" y="1043939"/>
            <a:ext cx="737937" cy="4923724"/>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of </a:t>
            </a:r>
            <a:r>
              <a:rPr lang="en-US" dirty="0"/>
              <a:t>variants in a gene in </a:t>
            </a:r>
            <a:r>
              <a:rPr lang="en-US" dirty="0" err="1"/>
              <a:t>gnomAD</a:t>
            </a:r>
            <a:endParaRPr lang="en-US" dirty="0"/>
          </a:p>
        </p:txBody>
      </p:sp>
      <p:sp>
        <p:nvSpPr>
          <p:cNvPr id="6" name="TextBox 5"/>
          <p:cNvSpPr txBox="1"/>
          <p:nvPr/>
        </p:nvSpPr>
        <p:spPr>
          <a:xfrm>
            <a:off x="762000" y="970368"/>
            <a:ext cx="7973438" cy="400110"/>
          </a:xfrm>
          <a:prstGeom prst="rect">
            <a:avLst/>
          </a:prstGeom>
          <a:noFill/>
        </p:spPr>
        <p:txBody>
          <a:bodyPr wrap="square">
            <a:spAutoFit/>
          </a:bodyPr>
          <a:lstStyle/>
          <a:p>
            <a:r>
              <a:rPr lang="en-US" sz="2000" dirty="0">
                <a:hlinkClick r:id="rId1"/>
              </a:rPr>
              <a:t>https://gnomad.broadinstitute.org</a:t>
            </a:r>
            <a:r>
              <a:rPr lang="en-US" sz="2000" dirty="0"/>
              <a:t>, search for “</a:t>
            </a:r>
            <a:r>
              <a:rPr lang="en-US" sz="2000" i="1" dirty="0"/>
              <a:t>ABCA1</a:t>
            </a:r>
            <a:r>
              <a:rPr lang="en-US" sz="2000" dirty="0"/>
              <a:t>” gene</a:t>
            </a:r>
            <a:endParaRPr lang="en-US" sz="2000" dirty="0"/>
          </a:p>
        </p:txBody>
      </p:sp>
      <p:pic>
        <p:nvPicPr>
          <p:cNvPr id="7" name="Picture 6"/>
          <p:cNvPicPr>
            <a:picLocks noChangeAspect="1"/>
          </p:cNvPicPr>
          <p:nvPr/>
        </p:nvPicPr>
        <p:blipFill>
          <a:blip r:embed="rId2"/>
          <a:stretch>
            <a:fillRect/>
          </a:stretch>
        </p:blipFill>
        <p:spPr>
          <a:xfrm>
            <a:off x="96248" y="1682251"/>
            <a:ext cx="8850091" cy="465438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of </a:t>
            </a:r>
            <a:r>
              <a:rPr lang="en-US" dirty="0"/>
              <a:t>variants in a gene in </a:t>
            </a:r>
            <a:r>
              <a:rPr lang="en-US" dirty="0" err="1"/>
              <a:t>gnomAD</a:t>
            </a:r>
            <a:endParaRPr lang="en-US" dirty="0"/>
          </a:p>
        </p:txBody>
      </p:sp>
      <p:sp>
        <p:nvSpPr>
          <p:cNvPr id="6" name="TextBox 5"/>
          <p:cNvSpPr txBox="1"/>
          <p:nvPr/>
        </p:nvSpPr>
        <p:spPr>
          <a:xfrm>
            <a:off x="437745" y="936049"/>
            <a:ext cx="8297693" cy="400110"/>
          </a:xfrm>
          <a:prstGeom prst="rect">
            <a:avLst/>
          </a:prstGeom>
          <a:noFill/>
        </p:spPr>
        <p:txBody>
          <a:bodyPr wrap="square">
            <a:spAutoFit/>
          </a:bodyPr>
          <a:lstStyle/>
          <a:p>
            <a:r>
              <a:rPr lang="en-US" sz="2000" dirty="0">
                <a:hlinkClick r:id="rId1"/>
              </a:rPr>
              <a:t>https://gnomad.broadinstitute.org</a:t>
            </a:r>
            <a:r>
              <a:rPr lang="en-US" sz="2000" dirty="0"/>
              <a:t>, search for “</a:t>
            </a:r>
            <a:r>
              <a:rPr lang="en-US" sz="2000" i="1" dirty="0"/>
              <a:t>ABCA1</a:t>
            </a:r>
            <a:r>
              <a:rPr lang="en-US" sz="2000" dirty="0"/>
              <a:t>” gene, and scroll down</a:t>
            </a:r>
            <a:endParaRPr lang="en-US" sz="2000" dirty="0"/>
          </a:p>
        </p:txBody>
      </p:sp>
      <p:pic>
        <p:nvPicPr>
          <p:cNvPr id="5" name="Picture 4"/>
          <p:cNvPicPr>
            <a:picLocks noChangeAspect="1"/>
          </p:cNvPicPr>
          <p:nvPr/>
        </p:nvPicPr>
        <p:blipFill>
          <a:blip r:embed="rId2"/>
          <a:stretch>
            <a:fillRect/>
          </a:stretch>
        </p:blipFill>
        <p:spPr>
          <a:xfrm>
            <a:off x="358894" y="1452861"/>
            <a:ext cx="8573144" cy="509231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t>
            </a:r>
            <a:r>
              <a:rPr lang="en-US" dirty="0"/>
              <a:t>variants in a gene in </a:t>
            </a:r>
            <a:r>
              <a:rPr lang="en-US" dirty="0" err="1"/>
              <a:t>gnomAD</a:t>
            </a:r>
            <a:endParaRPr lang="en-US" dirty="0"/>
          </a:p>
        </p:txBody>
      </p:sp>
      <p:pic>
        <p:nvPicPr>
          <p:cNvPr id="5" name="Picture 4"/>
          <p:cNvPicPr>
            <a:picLocks noChangeAspect="1"/>
          </p:cNvPicPr>
          <p:nvPr/>
        </p:nvPicPr>
        <p:blipFill>
          <a:blip r:embed="rId1"/>
          <a:stretch>
            <a:fillRect/>
          </a:stretch>
        </p:blipFill>
        <p:spPr>
          <a:xfrm>
            <a:off x="245239" y="1810272"/>
            <a:ext cx="8616930" cy="4558444"/>
          </a:xfrm>
          <a:prstGeom prst="rect">
            <a:avLst/>
          </a:prstGeom>
        </p:spPr>
      </p:pic>
      <p:sp>
        <p:nvSpPr>
          <p:cNvPr id="6" name="TextBox 5"/>
          <p:cNvSpPr txBox="1"/>
          <p:nvPr/>
        </p:nvSpPr>
        <p:spPr>
          <a:xfrm>
            <a:off x="437745" y="936049"/>
            <a:ext cx="8297693" cy="707886"/>
          </a:xfrm>
          <a:prstGeom prst="rect">
            <a:avLst/>
          </a:prstGeom>
          <a:noFill/>
        </p:spPr>
        <p:txBody>
          <a:bodyPr wrap="square">
            <a:spAutoFit/>
          </a:bodyPr>
          <a:lstStyle/>
          <a:p>
            <a:r>
              <a:rPr lang="en-US" sz="2000" dirty="0">
                <a:hlinkClick r:id="rId2"/>
              </a:rPr>
              <a:t>https://gnomad.broadinstitute.org</a:t>
            </a:r>
            <a:r>
              <a:rPr lang="en-US" sz="2000" dirty="0"/>
              <a:t>, search for “</a:t>
            </a:r>
            <a:r>
              <a:rPr lang="en-US" sz="2000" i="1" dirty="0"/>
              <a:t>ABCA1</a:t>
            </a:r>
            <a:r>
              <a:rPr lang="en-US" sz="2000" dirty="0"/>
              <a:t>” gene; scroll down, and select “pLoF only”</a:t>
            </a:r>
            <a:endParaRPr lang="en-US" sz="2000" dirty="0"/>
          </a:p>
        </p:txBody>
      </p:sp>
      <p:sp>
        <p:nvSpPr>
          <p:cNvPr id="7" name="Rounded Rectangle 6"/>
          <p:cNvSpPr/>
          <p:nvPr/>
        </p:nvSpPr>
        <p:spPr>
          <a:xfrm>
            <a:off x="914400" y="2999873"/>
            <a:ext cx="1235242" cy="3960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
            </a:r>
            <a:r>
              <a:rPr lang="en-US" dirty="0"/>
              <a:t>enic vs Intergenic regions</a:t>
            </a:r>
            <a:endParaRPr lang="en-US" dirty="0"/>
          </a:p>
        </p:txBody>
      </p:sp>
      <p:sp>
        <p:nvSpPr>
          <p:cNvPr id="5" name="Content Placeholder 4"/>
          <p:cNvSpPr>
            <a:spLocks noGrp="1"/>
          </p:cNvSpPr>
          <p:nvPr>
            <p:ph idx="1"/>
          </p:nvPr>
        </p:nvSpPr>
        <p:spPr>
          <a:xfrm>
            <a:off x="319314" y="955616"/>
            <a:ext cx="8418286" cy="5717899"/>
          </a:xfrm>
        </p:spPr>
        <p:txBody>
          <a:bodyPr>
            <a:normAutofit/>
          </a:bodyPr>
          <a:lstStyle/>
          <a:p>
            <a:r>
              <a:rPr lang="en-US" dirty="0"/>
              <a:t>G</a:t>
            </a:r>
            <a:r>
              <a:rPr lang="en-US" dirty="0"/>
              <a:t>enic regions: promoter (various definitions) </a:t>
            </a:r>
            <a:r>
              <a:rPr lang="en-US" altLang="zh-CN" dirty="0"/>
              <a:t>-&gt; Transcriptional start site (TSS) -&gt; exons/introns/UTRs -&gt; Transcriptional end site (TES)</a:t>
            </a:r>
            <a:endParaRPr lang="en-US" altLang="zh-CN" dirty="0"/>
          </a:p>
          <a:p>
            <a:endParaRPr lang="en-US" dirty="0"/>
          </a:p>
          <a:p>
            <a:endParaRPr lang="en-US" dirty="0"/>
          </a:p>
          <a:p>
            <a:endParaRPr lang="en-US" dirty="0"/>
          </a:p>
          <a:p>
            <a:endParaRPr lang="en-US" dirty="0"/>
          </a:p>
          <a:p>
            <a:endParaRPr lang="en-US" dirty="0"/>
          </a:p>
          <a:p>
            <a:endParaRPr lang="en-US" dirty="0"/>
          </a:p>
          <a:p>
            <a:endParaRPr lang="en-US" dirty="0"/>
          </a:p>
          <a:p>
            <a:r>
              <a:rPr lang="en-US" dirty="0"/>
              <a:t>Intergenic regions: the genomic regions between/outside of genic regions</a:t>
            </a:r>
            <a:endParaRPr lang="en-US" dirty="0"/>
          </a:p>
        </p:txBody>
      </p:sp>
      <p:pic>
        <p:nvPicPr>
          <p:cNvPr id="4" name="Picture 3"/>
          <p:cNvPicPr>
            <a:picLocks noChangeAspect="1"/>
          </p:cNvPicPr>
          <p:nvPr/>
        </p:nvPicPr>
        <p:blipFill>
          <a:blip r:embed="rId1"/>
          <a:stretch>
            <a:fillRect/>
          </a:stretch>
        </p:blipFill>
        <p:spPr>
          <a:xfrm>
            <a:off x="56481" y="2565000"/>
            <a:ext cx="9075321" cy="1872000"/>
          </a:xfrm>
          <a:prstGeom prst="rect">
            <a:avLst/>
          </a:prstGeom>
        </p:spPr>
      </p:pic>
      <p:sp>
        <p:nvSpPr>
          <p:cNvPr id="6" name="Left Bracket 5"/>
          <p:cNvSpPr/>
          <p:nvPr/>
        </p:nvSpPr>
        <p:spPr>
          <a:xfrm rot="16200000">
            <a:off x="5360452" y="3035615"/>
            <a:ext cx="136270" cy="2939037"/>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3702396" y="4235119"/>
            <a:ext cx="507318" cy="369332"/>
          </a:xfrm>
          <a:prstGeom prst="rect">
            <a:avLst/>
          </a:prstGeom>
          <a:noFill/>
        </p:spPr>
        <p:txBody>
          <a:bodyPr wrap="none" rtlCol="0">
            <a:spAutoFit/>
          </a:bodyPr>
          <a:lstStyle/>
          <a:p>
            <a:r>
              <a:rPr lang="en-US" dirty="0"/>
              <a:t>TSS</a:t>
            </a:r>
            <a:endParaRPr lang="en-US" dirty="0"/>
          </a:p>
        </p:txBody>
      </p:sp>
      <p:sp>
        <p:nvSpPr>
          <p:cNvPr id="8" name="TextBox 7"/>
          <p:cNvSpPr txBox="1"/>
          <p:nvPr/>
        </p:nvSpPr>
        <p:spPr>
          <a:xfrm>
            <a:off x="6644447" y="4236299"/>
            <a:ext cx="512641" cy="369332"/>
          </a:xfrm>
          <a:prstGeom prst="rect">
            <a:avLst/>
          </a:prstGeom>
          <a:noFill/>
        </p:spPr>
        <p:txBody>
          <a:bodyPr wrap="none" rtlCol="0">
            <a:spAutoFit/>
          </a:bodyPr>
          <a:lstStyle/>
          <a:p>
            <a:r>
              <a:rPr lang="en-US" dirty="0"/>
              <a:t>TES</a:t>
            </a:r>
            <a:endParaRPr lang="en-US" dirty="0"/>
          </a:p>
        </p:txBody>
      </p:sp>
      <p:sp>
        <p:nvSpPr>
          <p:cNvPr id="9" name="Left Bracket 8"/>
          <p:cNvSpPr/>
          <p:nvPr/>
        </p:nvSpPr>
        <p:spPr>
          <a:xfrm rot="16200000">
            <a:off x="4683847" y="2808185"/>
            <a:ext cx="169344" cy="4275220"/>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Connector 10"/>
          <p:cNvCxnSpPr/>
          <p:nvPr/>
        </p:nvCxnSpPr>
        <p:spPr>
          <a:xfrm>
            <a:off x="2630909" y="5030467"/>
            <a:ext cx="866270" cy="0"/>
          </a:xfrm>
          <a:prstGeom prst="line">
            <a:avLst/>
          </a:prstGeom>
          <a:ln w="28575">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77190" y="4998295"/>
            <a:ext cx="1369477" cy="369332"/>
          </a:xfrm>
          <a:prstGeom prst="rect">
            <a:avLst/>
          </a:prstGeom>
          <a:noFill/>
        </p:spPr>
        <p:txBody>
          <a:bodyPr wrap="none" rtlCol="0">
            <a:spAutoFit/>
          </a:bodyPr>
          <a:lstStyle/>
          <a:p>
            <a:r>
              <a:rPr lang="en-US" i="1" dirty="0"/>
              <a:t>G</a:t>
            </a:r>
            <a:r>
              <a:rPr lang="en-US" i="1" dirty="0"/>
              <a:t>enic region</a:t>
            </a:r>
            <a:endParaRPr lang="en-US" i="1" dirty="0"/>
          </a:p>
        </p:txBody>
      </p:sp>
      <p:sp>
        <p:nvSpPr>
          <p:cNvPr id="15" name="TextBox 14"/>
          <p:cNvSpPr txBox="1"/>
          <p:nvPr/>
        </p:nvSpPr>
        <p:spPr>
          <a:xfrm>
            <a:off x="4528457" y="6575071"/>
            <a:ext cx="4588042" cy="261610"/>
          </a:xfrm>
          <a:prstGeom prst="rect">
            <a:avLst/>
          </a:prstGeom>
          <a:noFill/>
        </p:spPr>
        <p:txBody>
          <a:bodyPr wrap="square">
            <a:spAutoFit/>
          </a:bodyPr>
          <a:lstStyle/>
          <a:p>
            <a:r>
              <a:rPr lang="en-US" sz="1100" dirty="0"/>
              <a:t>https://www.mun.ca/biology/scarr/Organization_of_a_eukaryotic_gene.html</a:t>
            </a:r>
            <a:endParaRPr lang="en-US" sz="11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a:t>oding vs Non-coding regions </a:t>
            </a:r>
            <a:endParaRPr lang="en-US" dirty="0"/>
          </a:p>
        </p:txBody>
      </p:sp>
      <p:sp>
        <p:nvSpPr>
          <p:cNvPr id="5" name="Content Placeholder 4"/>
          <p:cNvSpPr>
            <a:spLocks noGrp="1"/>
          </p:cNvSpPr>
          <p:nvPr>
            <p:ph idx="1"/>
          </p:nvPr>
        </p:nvSpPr>
        <p:spPr/>
        <p:txBody>
          <a:bodyPr/>
          <a:lstStyle/>
          <a:p>
            <a:r>
              <a:rPr lang="en-US" dirty="0"/>
              <a:t>P</a:t>
            </a:r>
            <a:r>
              <a:rPr lang="en-US" dirty="0"/>
              <a:t>oint out the coding regions in this diagram:</a:t>
            </a:r>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Advanced Q</a:t>
            </a:r>
            <a:r>
              <a:rPr lang="en-US" dirty="0"/>
              <a:t>uestions: </a:t>
            </a:r>
            <a:endParaRPr lang="en-US" dirty="0"/>
          </a:p>
          <a:p>
            <a:pPr lvl="1"/>
            <a:r>
              <a:rPr lang="en-US" dirty="0"/>
              <a:t>Are coding regions and noncoding regions fixed? </a:t>
            </a:r>
            <a:endParaRPr lang="en-US" dirty="0"/>
          </a:p>
          <a:p>
            <a:pPr lvl="1"/>
            <a:r>
              <a:rPr lang="en-US" dirty="0"/>
              <a:t>When/how </a:t>
            </a:r>
            <a:r>
              <a:rPr lang="en-US" dirty="0"/>
              <a:t>d</a:t>
            </a:r>
            <a:r>
              <a:rPr lang="en-US" dirty="0"/>
              <a:t>o they change?</a:t>
            </a:r>
            <a:endParaRPr lang="en-US" dirty="0"/>
          </a:p>
        </p:txBody>
      </p:sp>
      <p:pic>
        <p:nvPicPr>
          <p:cNvPr id="4" name="Picture 3"/>
          <p:cNvPicPr>
            <a:picLocks noChangeAspect="1"/>
          </p:cNvPicPr>
          <p:nvPr/>
        </p:nvPicPr>
        <p:blipFill>
          <a:blip r:embed="rId1"/>
          <a:stretch>
            <a:fillRect/>
          </a:stretch>
        </p:blipFill>
        <p:spPr>
          <a:xfrm>
            <a:off x="68679" y="2003527"/>
            <a:ext cx="9075321" cy="1872000"/>
          </a:xfrm>
          <a:prstGeom prst="rect">
            <a:avLst/>
          </a:prstGeom>
        </p:spPr>
      </p:pic>
      <p:sp>
        <p:nvSpPr>
          <p:cNvPr id="6" name="TextBox 5"/>
          <p:cNvSpPr txBox="1"/>
          <p:nvPr/>
        </p:nvSpPr>
        <p:spPr>
          <a:xfrm>
            <a:off x="4528457" y="6575071"/>
            <a:ext cx="4588042" cy="261610"/>
          </a:xfrm>
          <a:prstGeom prst="rect">
            <a:avLst/>
          </a:prstGeom>
          <a:noFill/>
        </p:spPr>
        <p:txBody>
          <a:bodyPr wrap="square">
            <a:spAutoFit/>
          </a:bodyPr>
          <a:lstStyle/>
          <a:p>
            <a:r>
              <a:rPr lang="en-US" sz="1100" dirty="0"/>
              <a:t>https://www.mun.ca/biology/scarr/Organization_of_a_eukaryotic_gene.html</a:t>
            </a:r>
            <a:endParaRPr lang="en-US" sz="11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Pseudogenes</a:t>
            </a:r>
            <a:endParaRPr lang="en-US" dirty="0"/>
          </a:p>
        </p:txBody>
      </p:sp>
      <p:sp>
        <p:nvSpPr>
          <p:cNvPr id="3" name="Content Placeholder 2"/>
          <p:cNvSpPr>
            <a:spLocks noGrp="1"/>
          </p:cNvSpPr>
          <p:nvPr>
            <p:ph idx="1"/>
          </p:nvPr>
        </p:nvSpPr>
        <p:spPr/>
        <p:txBody>
          <a:bodyPr/>
          <a:lstStyle/>
          <a:p>
            <a:r>
              <a:rPr lang="en-US" dirty="0"/>
              <a:t>D</a:t>
            </a:r>
            <a:r>
              <a:rPr lang="en-US" dirty="0"/>
              <a:t>efinition</a:t>
            </a:r>
            <a:endParaRPr lang="en-US" dirty="0"/>
          </a:p>
          <a:p>
            <a:pPr lvl="1"/>
            <a:r>
              <a:rPr lang="en-US" b="0" i="0" u="none" strike="noStrike" dirty="0">
                <a:solidFill>
                  <a:srgbClr val="333333"/>
                </a:solidFill>
                <a:effectLst/>
                <a:latin typeface="Lucida Grande" panose="020B0600040502020204" pitchFamily="34" charset="0"/>
              </a:rPr>
              <a:t>Genomic </a:t>
            </a:r>
            <a:r>
              <a:rPr lang="en-US" dirty="0">
                <a:solidFill>
                  <a:srgbClr val="333333"/>
                </a:solidFill>
                <a:latin typeface="Lucida Grande" panose="020B0600040502020204" pitchFamily="34" charset="0"/>
              </a:rPr>
              <a:t>sequences that resemble known genes but cannot produce functional proteins. </a:t>
            </a:r>
            <a:r>
              <a:rPr lang="en-US" baseline="30000" dirty="0">
                <a:solidFill>
                  <a:srgbClr val="333333"/>
                </a:solidFill>
                <a:latin typeface="Lucida Grande" panose="020B0600040502020204" pitchFamily="34" charset="0"/>
              </a:rPr>
              <a:t>1</a:t>
            </a:r>
            <a:endParaRPr lang="en-US" baseline="30000" dirty="0">
              <a:solidFill>
                <a:srgbClr val="333333"/>
              </a:solidFill>
              <a:latin typeface="Lucida Grande" panose="020B0600040502020204" pitchFamily="34" charset="0"/>
            </a:endParaRPr>
          </a:p>
          <a:p>
            <a:pPr lvl="1"/>
            <a:r>
              <a:rPr lang="en-US" dirty="0">
                <a:solidFill>
                  <a:srgbClr val="333333"/>
                </a:solidFill>
                <a:latin typeface="Lucida Grande" panose="020B0600040502020204" pitchFamily="34" charset="0"/>
              </a:rPr>
              <a:t>A genomic DNA sequence that looks like a mutated or truncated version of a known functional gene. </a:t>
            </a:r>
            <a:r>
              <a:rPr lang="en-US" baseline="30000" dirty="0">
                <a:solidFill>
                  <a:srgbClr val="333333"/>
                </a:solidFill>
                <a:latin typeface="Lucida Grande" panose="020B0600040502020204" pitchFamily="34" charset="0"/>
              </a:rPr>
              <a:t>2</a:t>
            </a:r>
            <a:endParaRPr lang="en-US" baseline="30000" dirty="0">
              <a:solidFill>
                <a:srgbClr val="333333"/>
              </a:solidFill>
              <a:latin typeface="Lucida Grande" panose="020B0600040502020204" pitchFamily="34" charset="0"/>
            </a:endParaRPr>
          </a:p>
          <a:p>
            <a:pPr lvl="1"/>
            <a:endParaRPr lang="en-US" dirty="0"/>
          </a:p>
          <a:p>
            <a:r>
              <a:rPr lang="en-US" dirty="0"/>
              <a:t>How do pseudogenes form?</a:t>
            </a:r>
            <a:endParaRPr lang="en-US" dirty="0"/>
          </a:p>
          <a:p>
            <a:pPr lvl="1"/>
            <a:r>
              <a:rPr lang="en-US" dirty="0"/>
              <a:t>The process of n</a:t>
            </a:r>
            <a:r>
              <a:rPr lang="en-US" dirty="0"/>
              <a:t>ew gene generation, such as gene duplication, followed by </a:t>
            </a:r>
            <a:r>
              <a:rPr lang="en-US" dirty="0"/>
              <a:t>the subsequent accumulation of disabling mutations. </a:t>
            </a:r>
            <a:r>
              <a:rPr lang="en-US" baseline="30000" dirty="0"/>
              <a:t>1</a:t>
            </a:r>
            <a:endParaRPr lang="en-US" baseline="30000" dirty="0"/>
          </a:p>
          <a:p>
            <a:endParaRPr lang="en-US" dirty="0"/>
          </a:p>
          <a:p>
            <a:r>
              <a:rPr lang="en-US" dirty="0"/>
              <a:t>How many pseudogenes are there in the human genome?</a:t>
            </a:r>
            <a:endParaRPr lang="en-US" dirty="0"/>
          </a:p>
          <a:p>
            <a:pPr lvl="1"/>
            <a:r>
              <a:rPr lang="en-US" dirty="0"/>
              <a:t>12,000-20,000 </a:t>
            </a:r>
            <a:r>
              <a:rPr lang="en-US" baseline="30000" dirty="0"/>
              <a:t>2</a:t>
            </a:r>
            <a:endParaRPr lang="en-US" baseline="30000" dirty="0"/>
          </a:p>
        </p:txBody>
      </p:sp>
      <p:sp>
        <p:nvSpPr>
          <p:cNvPr id="4" name="TextBox 3"/>
          <p:cNvSpPr txBox="1"/>
          <p:nvPr/>
        </p:nvSpPr>
        <p:spPr>
          <a:xfrm>
            <a:off x="2133600" y="6427113"/>
            <a:ext cx="7010400" cy="430887"/>
          </a:xfrm>
          <a:prstGeom prst="rect">
            <a:avLst/>
          </a:prstGeom>
          <a:noFill/>
        </p:spPr>
        <p:txBody>
          <a:bodyPr wrap="square" rtlCol="0">
            <a:spAutoFit/>
          </a:bodyPr>
          <a:lstStyle/>
          <a:p>
            <a:r>
              <a:rPr lang="en-US" sz="1100" dirty="0"/>
              <a:t>1. Nature </a:t>
            </a:r>
            <a:r>
              <a:rPr lang="en-US" sz="1100" dirty="0" err="1"/>
              <a:t>Scitable</a:t>
            </a:r>
            <a:r>
              <a:rPr lang="en-US" sz="1100" dirty="0"/>
              <a:t>, https://</a:t>
            </a:r>
            <a:r>
              <a:rPr lang="en-US" sz="1100" dirty="0" err="1"/>
              <a:t>www.nature.com</a:t>
            </a:r>
            <a:r>
              <a:rPr lang="en-US" sz="1100" dirty="0"/>
              <a:t>/</a:t>
            </a:r>
            <a:r>
              <a:rPr lang="en-US" sz="1100" dirty="0" err="1"/>
              <a:t>scitable</a:t>
            </a:r>
            <a:r>
              <a:rPr lang="en-US" sz="1100" dirty="0"/>
              <a:t>/</a:t>
            </a:r>
            <a:r>
              <a:rPr lang="en-US" sz="1100" dirty="0" err="1"/>
              <a:t>topicpage</a:t>
            </a:r>
            <a:r>
              <a:rPr lang="en-US" sz="1100" dirty="0"/>
              <a:t>/origins-of-new-genes-and-pseudogenes-835/</a:t>
            </a:r>
            <a:endParaRPr lang="en-US" sz="1100" dirty="0"/>
          </a:p>
          <a:p>
            <a:r>
              <a:rPr lang="en-US" sz="1100" dirty="0"/>
              <a:t>2. </a:t>
            </a:r>
            <a:r>
              <a:rPr lang="en-US" sz="1100" dirty="0" err="1"/>
              <a:t>Salmena</a:t>
            </a:r>
            <a:r>
              <a:rPr lang="en-US" sz="1100" dirty="0"/>
              <a:t>, Methods in Molecular Biology. 2021:2324:3-18. </a:t>
            </a:r>
            <a:r>
              <a:rPr lang="en-US" sz="1100" dirty="0" err="1"/>
              <a:t>doi</a:t>
            </a:r>
            <a:r>
              <a:rPr lang="en-US" sz="1100" dirty="0"/>
              <a:t>: 10.1007/978-1-0716-1503-4_1.</a:t>
            </a:r>
            <a:endParaRPr 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Psudogenes</a:t>
            </a:r>
            <a:endParaRPr lang="en-US" dirty="0"/>
          </a:p>
        </p:txBody>
      </p:sp>
      <p:sp>
        <p:nvSpPr>
          <p:cNvPr id="3" name="Content Placeholder 2"/>
          <p:cNvSpPr>
            <a:spLocks noGrp="1"/>
          </p:cNvSpPr>
          <p:nvPr>
            <p:ph idx="1"/>
          </p:nvPr>
        </p:nvSpPr>
        <p:spPr/>
        <p:txBody>
          <a:bodyPr/>
          <a:lstStyle/>
          <a:p>
            <a:r>
              <a:rPr lang="en-US" dirty="0"/>
              <a:t>Do psudogenes have function? How?</a:t>
            </a:r>
            <a:endParaRPr lang="en-US" dirty="0"/>
          </a:p>
          <a:p>
            <a:pPr lvl="1"/>
            <a:r>
              <a:rPr lang="en-US" dirty="0">
                <a:highlight>
                  <a:srgbClr val="FFFF00"/>
                </a:highlight>
              </a:rPr>
              <a:t>YES</a:t>
            </a:r>
            <a:endParaRPr lang="en-US" dirty="0">
              <a:highlight>
                <a:srgbClr val="FFFF00"/>
              </a:highlight>
            </a:endParaRPr>
          </a:p>
          <a:p>
            <a:pPr lvl="1"/>
            <a:r>
              <a:rPr lang="en-US" dirty="0"/>
              <a:t>They might live on as regulatory RNAs:</a:t>
            </a:r>
            <a:endParaRPr lang="en-US" dirty="0"/>
          </a:p>
          <a:p>
            <a:pPr lvl="2"/>
            <a:r>
              <a:rPr lang="en-US" dirty="0">
                <a:solidFill>
                  <a:srgbClr val="333333"/>
                </a:solidFill>
                <a:latin typeface="Lucida Grande" panose="020B0600040502020204" pitchFamily="34" charset="0"/>
              </a:rPr>
              <a:t>For example, t</a:t>
            </a:r>
            <a:r>
              <a:rPr lang="en-US" b="0" i="0" u="none" strike="noStrike" dirty="0">
                <a:solidFill>
                  <a:srgbClr val="333333"/>
                </a:solidFill>
                <a:effectLst/>
                <a:latin typeface="Lucida Grande" panose="020B0600040502020204" pitchFamily="34" charset="0"/>
              </a:rPr>
              <a:t>hese sequences can be transcribed to regulate parental genes through siRNAs.</a:t>
            </a:r>
            <a:endParaRPr lang="en-US" dirty="0"/>
          </a:p>
        </p:txBody>
      </p:sp>
      <p:pic>
        <p:nvPicPr>
          <p:cNvPr id="5" name="Picture 4"/>
          <p:cNvPicPr>
            <a:picLocks noChangeAspect="1"/>
          </p:cNvPicPr>
          <p:nvPr/>
        </p:nvPicPr>
        <p:blipFill>
          <a:blip r:embed="rId1"/>
          <a:stretch>
            <a:fillRect/>
          </a:stretch>
        </p:blipFill>
        <p:spPr>
          <a:xfrm>
            <a:off x="2470482" y="2823748"/>
            <a:ext cx="4750469" cy="3652583"/>
          </a:xfrm>
          <a:prstGeom prst="rect">
            <a:avLst/>
          </a:prstGeom>
        </p:spPr>
      </p:pic>
      <p:sp>
        <p:nvSpPr>
          <p:cNvPr id="6" name="TextBox 5"/>
          <p:cNvSpPr txBox="1"/>
          <p:nvPr/>
        </p:nvSpPr>
        <p:spPr>
          <a:xfrm>
            <a:off x="5371727" y="6596390"/>
            <a:ext cx="3698448" cy="261610"/>
          </a:xfrm>
          <a:prstGeom prst="rect">
            <a:avLst/>
          </a:prstGeom>
          <a:noFill/>
        </p:spPr>
        <p:txBody>
          <a:bodyPr wrap="none" rtlCol="0">
            <a:spAutoFit/>
          </a:bodyPr>
          <a:lstStyle/>
          <a:p>
            <a:r>
              <a:rPr lang="en-US" sz="1100" dirty="0" err="1">
                <a:latin typeface="Calibri" panose="020F0502020204030204" charset="0"/>
                <a:cs typeface="Calibri" panose="020F0502020204030204" charset="0"/>
              </a:rPr>
              <a:t>Sasidharan</a:t>
            </a:r>
            <a:r>
              <a:rPr lang="en-US" sz="1100" dirty="0">
                <a:latin typeface="Calibri" panose="020F0502020204030204" charset="0"/>
                <a:cs typeface="Calibri" panose="020F0502020204030204" charset="0"/>
              </a:rPr>
              <a:t> and Gerstein</a:t>
            </a:r>
            <a:r>
              <a:rPr lang="en-US" sz="1100" dirty="0">
                <a:latin typeface="Calibri" panose="020F0502020204030204" charset="0"/>
                <a:cs typeface="Calibri" panose="020F0502020204030204" charset="0"/>
              </a:rPr>
              <a:t>, Nature, </a:t>
            </a:r>
            <a:r>
              <a:rPr lang="en-US" sz="1100" i="0" u="none" strike="noStrike" dirty="0">
                <a:solidFill>
                  <a:srgbClr val="222222"/>
                </a:solidFill>
                <a:effectLst/>
                <a:latin typeface="Calibri" panose="020F0502020204030204" charset="0"/>
                <a:cs typeface="Calibri" panose="020F0502020204030204" charset="0"/>
              </a:rPr>
              <a:t>453, pages 729–731 (2008)</a:t>
            </a:r>
            <a:endParaRPr lang="en-US" sz="1100" dirty="0">
              <a:latin typeface="Calibri" panose="020F0502020204030204" charset="0"/>
              <a:cs typeface="Calibri" panose="020F050202020403020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Pseudogenes</a:t>
            </a:r>
            <a:endParaRPr lang="en-US" dirty="0"/>
          </a:p>
        </p:txBody>
      </p:sp>
      <p:sp>
        <p:nvSpPr>
          <p:cNvPr id="3" name="Content Placeholder 2"/>
          <p:cNvSpPr>
            <a:spLocks noGrp="1"/>
          </p:cNvSpPr>
          <p:nvPr>
            <p:ph idx="1"/>
          </p:nvPr>
        </p:nvSpPr>
        <p:spPr/>
        <p:txBody>
          <a:bodyPr/>
          <a:lstStyle/>
          <a:p>
            <a:r>
              <a:rPr lang="en-US" dirty="0"/>
              <a:t>T</a:t>
            </a:r>
            <a:r>
              <a:rPr lang="en-US" dirty="0"/>
              <a:t>he annotation of pseudogenes</a:t>
            </a:r>
            <a:endParaRPr lang="en-US" dirty="0"/>
          </a:p>
          <a:p>
            <a:pPr lvl="1"/>
            <a:r>
              <a:rPr lang="en-US" dirty="0"/>
              <a:t>GENCODE</a:t>
            </a:r>
            <a:endParaRPr lang="en-US" dirty="0"/>
          </a:p>
        </p:txBody>
      </p:sp>
      <p:pic>
        <p:nvPicPr>
          <p:cNvPr id="7" name="Picture 6"/>
          <p:cNvPicPr>
            <a:picLocks noChangeAspect="1"/>
          </p:cNvPicPr>
          <p:nvPr/>
        </p:nvPicPr>
        <p:blipFill>
          <a:blip r:embed="rId1"/>
          <a:stretch>
            <a:fillRect/>
          </a:stretch>
        </p:blipFill>
        <p:spPr>
          <a:xfrm>
            <a:off x="319314" y="2514600"/>
            <a:ext cx="5961278" cy="3914100"/>
          </a:xfrm>
          <a:prstGeom prst="rect">
            <a:avLst/>
          </a:prstGeom>
        </p:spPr>
      </p:pic>
      <p:pic>
        <p:nvPicPr>
          <p:cNvPr id="5" name="Picture 4"/>
          <p:cNvPicPr>
            <a:picLocks noChangeAspect="1"/>
          </p:cNvPicPr>
          <p:nvPr/>
        </p:nvPicPr>
        <p:blipFill>
          <a:blip r:embed="rId2"/>
          <a:stretch>
            <a:fillRect/>
          </a:stretch>
        </p:blipFill>
        <p:spPr>
          <a:xfrm>
            <a:off x="5357349" y="54216"/>
            <a:ext cx="3590318" cy="5095300"/>
          </a:xfrm>
          <a:prstGeom prst="rect">
            <a:avLst/>
          </a:prstGeom>
          <a:ln>
            <a:solidFill>
              <a:schemeClr val="tx1"/>
            </a:solidFill>
          </a:ln>
        </p:spPr>
      </p:pic>
      <p:sp>
        <p:nvSpPr>
          <p:cNvPr id="8" name="TextBox 7"/>
          <p:cNvSpPr txBox="1"/>
          <p:nvPr/>
        </p:nvSpPr>
        <p:spPr>
          <a:xfrm>
            <a:off x="4245094" y="6596390"/>
            <a:ext cx="4830168" cy="261610"/>
          </a:xfrm>
          <a:prstGeom prst="rect">
            <a:avLst/>
          </a:prstGeom>
          <a:noFill/>
        </p:spPr>
        <p:txBody>
          <a:bodyPr wrap="none" rtlCol="0">
            <a:spAutoFit/>
          </a:bodyPr>
          <a:lstStyle/>
          <a:p>
            <a:r>
              <a:rPr lang="en-US" sz="1100" dirty="0">
                <a:latin typeface="Calibri" panose="020F0502020204030204" charset="0"/>
                <a:cs typeface="Calibri" panose="020F0502020204030204" charset="0"/>
              </a:rPr>
              <a:t>Pei et al., Genome Biology, 2012; DOI: </a:t>
            </a:r>
            <a:r>
              <a:rPr lang="en-US" sz="1100" b="0" i="0" u="none" strike="noStrike" dirty="0">
                <a:solidFill>
                  <a:srgbClr val="333333"/>
                </a:solidFill>
                <a:effectLst/>
                <a:latin typeface="Calibri" panose="020F0502020204030204" charset="0"/>
                <a:cs typeface="Calibri" panose="020F0502020204030204" charset="0"/>
              </a:rPr>
              <a:t>https://</a:t>
            </a:r>
            <a:r>
              <a:rPr lang="en-US" sz="1100" b="0" i="0" u="none" strike="noStrike" dirty="0" err="1">
                <a:solidFill>
                  <a:srgbClr val="333333"/>
                </a:solidFill>
                <a:effectLst/>
                <a:latin typeface="Calibri" panose="020F0502020204030204" charset="0"/>
                <a:cs typeface="Calibri" panose="020F0502020204030204" charset="0"/>
              </a:rPr>
              <a:t>doi.org</a:t>
            </a:r>
            <a:r>
              <a:rPr lang="en-US" sz="1100" b="0" i="0" u="none" strike="noStrike" dirty="0">
                <a:solidFill>
                  <a:srgbClr val="333333"/>
                </a:solidFill>
                <a:effectLst/>
                <a:latin typeface="Calibri" panose="020F0502020204030204" charset="0"/>
                <a:cs typeface="Calibri" panose="020F0502020204030204" charset="0"/>
              </a:rPr>
              <a:t>/10.1186/gb-2012-13-9-r51</a:t>
            </a:r>
            <a:endParaRPr lang="en-US" sz="1100" dirty="0">
              <a:latin typeface="Calibri" panose="020F0502020204030204" charset="0"/>
              <a:cs typeface="Calibri" panose="020F050202020403020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
            </a:r>
            <a:r>
              <a:rPr lang="en-US" dirty="0"/>
              <a:t>oncoding RNA genes (ncRNA genes)</a:t>
            </a:r>
            <a:endParaRPr lang="en-US" dirty="0"/>
          </a:p>
        </p:txBody>
      </p:sp>
      <p:graphicFrame>
        <p:nvGraphicFramePr>
          <p:cNvPr id="5" name="Table 4"/>
          <p:cNvGraphicFramePr>
            <a:graphicFrameLocks noGrp="1"/>
          </p:cNvGraphicFramePr>
          <p:nvPr/>
        </p:nvGraphicFramePr>
        <p:xfrm>
          <a:off x="770020" y="915737"/>
          <a:ext cx="7475622" cy="5865888"/>
        </p:xfrm>
        <a:graphic>
          <a:graphicData uri="http://schemas.openxmlformats.org/drawingml/2006/table">
            <a:tbl>
              <a:tblPr firstRow="1" bandRow="1">
                <a:tableStyleId>{E8B1032C-EA38-4F05-BA0D-38AFFFC7BED3}</a:tableStyleId>
              </a:tblPr>
              <a:tblGrid>
                <a:gridCol w="3224464"/>
                <a:gridCol w="4251158"/>
              </a:tblGrid>
              <a:tr h="618883">
                <a:tc>
                  <a:txBody>
                    <a:bodyPr/>
                    <a:lstStyle/>
                    <a:p>
                      <a:r>
                        <a:rPr lang="en-US" dirty="0"/>
                        <a:t>Types (based on non-coding gene annotation)</a:t>
                      </a:r>
                      <a:endParaRPr lang="en-US" dirty="0"/>
                    </a:p>
                  </a:txBody>
                  <a:tcPr/>
                </a:tc>
                <a:tc>
                  <a:txBody>
                    <a:bodyPr/>
                    <a:lstStyle/>
                    <a:p>
                      <a:r>
                        <a:rPr lang="en-US" dirty="0"/>
                        <a:t>(Possible) Function</a:t>
                      </a:r>
                      <a:endParaRPr lang="en-US" dirty="0"/>
                    </a:p>
                  </a:txBody>
                  <a:tcPr/>
                </a:tc>
              </a:tr>
              <a:tr h="618883">
                <a:tc>
                  <a:txBody>
                    <a:bodyPr/>
                    <a:lstStyle/>
                    <a:p>
                      <a:r>
                        <a:rPr lang="en-US" sz="1800" b="0" u="none" strike="noStrike" kern="1200" dirty="0">
                          <a:solidFill>
                            <a:schemeClr val="dk1"/>
                          </a:solidFill>
                          <a:effectLst/>
                        </a:rPr>
                        <a:t>transfer RNA (tRNA)</a:t>
                      </a:r>
                      <a:endParaRPr lang="en-US" dirty="0"/>
                    </a:p>
                  </a:txBody>
                  <a:tcPr/>
                </a:tc>
                <a:tc>
                  <a:txBody>
                    <a:bodyPr/>
                    <a:lstStyle/>
                    <a:p>
                      <a:r>
                        <a:rPr lang="en-US" dirty="0"/>
                        <a:t>C</a:t>
                      </a:r>
                      <a:r>
                        <a:rPr lang="en-US" dirty="0"/>
                        <a:t>arrying amino acids during protein synthesis</a:t>
                      </a:r>
                      <a:endParaRPr lang="en-US" dirty="0"/>
                    </a:p>
                  </a:txBody>
                  <a:tcPr/>
                </a:tc>
              </a:tr>
              <a:tr h="618883">
                <a:tc>
                  <a:txBody>
                    <a:bodyPr/>
                    <a:lstStyle/>
                    <a:p>
                      <a:r>
                        <a:rPr lang="en-US" sz="1800" b="0" u="none" strike="noStrike" kern="1200" dirty="0">
                          <a:solidFill>
                            <a:schemeClr val="dk1"/>
                          </a:solidFill>
                          <a:effectLst/>
                        </a:rPr>
                        <a:t>ribosomal RNA (rRNA)</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a:t>Part of the protein-synthesizing organelle known as a ribosome</a:t>
                      </a:r>
                      <a:endParaRPr lang="en-US" dirty="0"/>
                    </a:p>
                  </a:txBody>
                  <a:tcPr/>
                </a:tc>
              </a:tr>
              <a:tr h="529212">
                <a:tc>
                  <a:txBody>
                    <a:bodyPr/>
                    <a:lstStyle/>
                    <a:p>
                      <a:r>
                        <a:rPr lang="en-US" sz="1800" b="0" u="none" strike="noStrike" kern="1200" dirty="0">
                          <a:solidFill>
                            <a:schemeClr val="dk1"/>
                          </a:solidFill>
                          <a:effectLst/>
                        </a:rPr>
                        <a:t>small cytoplasmic RNA (</a:t>
                      </a:r>
                      <a:r>
                        <a:rPr lang="en-US" sz="1800" b="0" u="none" strike="noStrike" kern="1200" dirty="0" err="1">
                          <a:solidFill>
                            <a:schemeClr val="dk1"/>
                          </a:solidFill>
                          <a:effectLst/>
                        </a:rPr>
                        <a:t>scRNA</a:t>
                      </a:r>
                      <a:r>
                        <a:rPr lang="en-US" sz="1800" b="0" u="none" strike="noStrike" kern="1200" dirty="0">
                          <a:solidFill>
                            <a:schemeClr val="dk1"/>
                          </a:solidFill>
                          <a:effectLst/>
                        </a:rPr>
                        <a:t>)</a:t>
                      </a:r>
                      <a:endParaRPr lang="en-US" dirty="0"/>
                    </a:p>
                  </a:txBody>
                  <a:tcPr/>
                </a:tc>
                <a:tc>
                  <a:txBody>
                    <a:bodyPr/>
                    <a:lstStyle/>
                    <a:p>
                      <a:r>
                        <a:rPr lang="en-US" sz="1800" b="0" i="0" u="none" strike="noStrike" kern="1200" dirty="0">
                          <a:solidFill>
                            <a:schemeClr val="tx1"/>
                          </a:solidFill>
                          <a:effectLst/>
                          <a:latin typeface="+mn-lt"/>
                          <a:ea typeface="+mn-ea"/>
                          <a:cs typeface="+mn-cs"/>
                        </a:rPr>
                        <a:t>Cellular processes outside the nucleus</a:t>
                      </a:r>
                      <a:endParaRPr lang="en-US" dirty="0"/>
                    </a:p>
                  </a:txBody>
                  <a:tcPr/>
                </a:tc>
              </a:tr>
              <a:tr h="529212">
                <a:tc>
                  <a:txBody>
                    <a:bodyPr/>
                    <a:lstStyle/>
                    <a:p>
                      <a:r>
                        <a:rPr lang="en-US" sz="1800" b="0" u="none" strike="noStrike" kern="1200" dirty="0">
                          <a:solidFill>
                            <a:schemeClr val="dk1"/>
                          </a:solidFill>
                          <a:effectLst/>
                        </a:rPr>
                        <a:t>small nuclear RNA (snRNA)</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a:t>RNA processing and splicing</a:t>
                      </a:r>
                      <a:endParaRPr lang="en-US" dirty="0"/>
                    </a:p>
                  </a:txBody>
                  <a:tcPr/>
                </a:tc>
              </a:tr>
              <a:tr h="884119">
                <a:tc>
                  <a:txBody>
                    <a:bodyPr/>
                    <a:lstStyle/>
                    <a:p>
                      <a:r>
                        <a:rPr lang="en-US" sz="1800" b="0" u="none" strike="noStrike" kern="1200" dirty="0">
                          <a:solidFill>
                            <a:schemeClr val="dk1"/>
                          </a:solidFill>
                          <a:effectLst/>
                        </a:rPr>
                        <a:t>small nucleolar RNA (snoRNA)</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a:t>rRNA modification, alternative splicing regulation, and RNA expression level regulation, and synthesis of telomeric DNA</a:t>
                      </a:r>
                      <a:endParaRPr lang="en-US" dirty="0"/>
                    </a:p>
                  </a:txBody>
                  <a:tcPr/>
                </a:tc>
              </a:tr>
              <a:tr h="529212">
                <a:tc>
                  <a:txBody>
                    <a:bodyPr/>
                    <a:lstStyle/>
                    <a:p>
                      <a:r>
                        <a:rPr lang="en-US" sz="1800" b="0" u="none" strike="noStrike" kern="1200" dirty="0">
                          <a:solidFill>
                            <a:schemeClr val="dk1"/>
                          </a:solidFill>
                          <a:effectLst/>
                        </a:rPr>
                        <a:t>microRNA precursors (miRNA)</a:t>
                      </a:r>
                      <a:endParaRPr lang="en-US" dirty="0"/>
                    </a:p>
                  </a:txBody>
                  <a:tcPr/>
                </a:tc>
                <a:tc>
                  <a:txBody>
                    <a:bodyPr/>
                    <a:lstStyle/>
                    <a:p>
                      <a:r>
                        <a:rPr lang="en-US" dirty="0"/>
                        <a:t>RNA expression level regulation</a:t>
                      </a:r>
                      <a:endParaRPr lang="en-US" dirty="0"/>
                    </a:p>
                  </a:txBody>
                  <a:tcPr/>
                </a:tc>
              </a:tr>
              <a:tr h="884119">
                <a:tc>
                  <a:txBody>
                    <a:bodyPr/>
                    <a:lstStyle/>
                    <a:p>
                      <a:r>
                        <a:rPr lang="en-US" sz="1800" b="0" u="none" strike="noStrike" kern="1200" dirty="0">
                          <a:solidFill>
                            <a:schemeClr val="dk1"/>
                          </a:solidFill>
                          <a:effectLst/>
                        </a:rPr>
                        <a:t>Long non-coding RNAs (lncRNA)</a:t>
                      </a:r>
                      <a:endParaRPr lang="en-US" dirty="0"/>
                    </a:p>
                  </a:txBody>
                  <a:tcPr/>
                </a:tc>
                <a:tc>
                  <a:txBody>
                    <a:bodyPr/>
                    <a:lstStyle/>
                    <a:p>
                      <a:r>
                        <a:rPr lang="en-US" sz="1800" b="0" i="0" u="none" strike="noStrike" kern="1200" dirty="0">
                          <a:solidFill>
                            <a:schemeClr val="tx1"/>
                          </a:solidFill>
                          <a:effectLst/>
                          <a:latin typeface="+mn-lt"/>
                          <a:ea typeface="+mn-ea"/>
                          <a:cs typeface="+mn-cs"/>
                        </a:rPr>
                        <a:t>a variety of biological functions</a:t>
                      </a: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(https://</a:t>
                      </a:r>
                      <a:r>
                        <a:rPr lang="en-US" sz="1800" b="0" i="0" u="none" strike="noStrike" kern="1200" dirty="0" err="1">
                          <a:solidFill>
                            <a:schemeClr val="tx1"/>
                          </a:solidFill>
                          <a:effectLst/>
                          <a:latin typeface="+mn-lt"/>
                          <a:ea typeface="+mn-ea"/>
                          <a:cs typeface="+mn-cs"/>
                        </a:rPr>
                        <a:t>www.ncbi.nlm.nih.gov</a:t>
                      </a:r>
                      <a:r>
                        <a:rPr lang="en-US" sz="1800" b="0" i="0" u="none" strike="noStrike" kern="1200" dirty="0">
                          <a:solidFill>
                            <a:schemeClr val="tx1"/>
                          </a:solidFill>
                          <a:effectLst/>
                          <a:latin typeface="+mn-lt"/>
                          <a:ea typeface="+mn-ea"/>
                          <a:cs typeface="+mn-cs"/>
                        </a:rPr>
                        <a:t>/</a:t>
                      </a:r>
                      <a:r>
                        <a:rPr lang="en-US" sz="1800" b="0" i="0" u="none" strike="noStrike" kern="1200" dirty="0" err="1">
                          <a:solidFill>
                            <a:schemeClr val="tx1"/>
                          </a:solidFill>
                          <a:effectLst/>
                          <a:latin typeface="+mn-lt"/>
                          <a:ea typeface="+mn-ea"/>
                          <a:cs typeface="+mn-cs"/>
                        </a:rPr>
                        <a:t>pmc</a:t>
                      </a:r>
                      <a:r>
                        <a:rPr lang="en-US" sz="1800" b="0" i="0" u="none" strike="noStrike" kern="1200" dirty="0">
                          <a:solidFill>
                            <a:schemeClr val="tx1"/>
                          </a:solidFill>
                          <a:effectLst/>
                          <a:latin typeface="+mn-lt"/>
                          <a:ea typeface="+mn-ea"/>
                          <a:cs typeface="+mn-cs"/>
                        </a:rPr>
                        <a:t>/articles/PMC3540756/)</a:t>
                      </a:r>
                      <a:endParaRPr lang="en-US" dirty="0"/>
                    </a:p>
                  </a:txBody>
                  <a:tcPr/>
                </a:tc>
              </a:tr>
              <a:tr h="529212">
                <a:tc>
                  <a:txBody>
                    <a:bodyPr/>
                    <a:lstStyle/>
                    <a:p>
                      <a:r>
                        <a:rPr lang="en-US" dirty="0"/>
                        <a:t>Others</a:t>
                      </a:r>
                      <a:endParaRPr lang="en-US" dirty="0"/>
                    </a:p>
                  </a:txBody>
                  <a:tcPr/>
                </a:tc>
                <a:tc>
                  <a:txBody>
                    <a:bodyPr/>
                    <a:lstStyle/>
                    <a:p>
                      <a:r>
                        <a:rPr lang="en-US" dirty="0"/>
                        <a:t>-</a:t>
                      </a:r>
                      <a:endParaRPr lang="en-US" dirty="0"/>
                    </a:p>
                  </a:txBody>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a:t>
            </a:r>
            <a:r>
              <a:rPr lang="en-US" dirty="0"/>
              <a:t>here is the “genome” located in a typical human cell?</a:t>
            </a:r>
            <a:endParaRPr lang="en-US" dirty="0"/>
          </a:p>
        </p:txBody>
      </p:sp>
      <p:pic>
        <p:nvPicPr>
          <p:cNvPr id="4" name="Picture 3"/>
          <p:cNvPicPr>
            <a:picLocks noChangeAspect="1"/>
          </p:cNvPicPr>
          <p:nvPr/>
        </p:nvPicPr>
        <p:blipFill rotWithShape="1">
          <a:blip r:embed="rId1"/>
          <a:srcRect t="2382"/>
          <a:stretch>
            <a:fillRect/>
          </a:stretch>
        </p:blipFill>
        <p:spPr>
          <a:xfrm>
            <a:off x="1999013" y="1329322"/>
            <a:ext cx="5145974" cy="4337901"/>
          </a:xfrm>
          <a:prstGeom prst="rect">
            <a:avLst/>
          </a:prstGeom>
        </p:spPr>
      </p:pic>
      <p:sp>
        <p:nvSpPr>
          <p:cNvPr id="6" name="TextBox 5"/>
          <p:cNvSpPr txBox="1"/>
          <p:nvPr/>
        </p:nvSpPr>
        <p:spPr>
          <a:xfrm>
            <a:off x="5022273" y="6374828"/>
            <a:ext cx="4585854" cy="430887"/>
          </a:xfrm>
          <a:prstGeom prst="rect">
            <a:avLst/>
          </a:prstGeom>
          <a:noFill/>
        </p:spPr>
        <p:txBody>
          <a:bodyPr wrap="square">
            <a:spAutoFit/>
          </a:bodyPr>
          <a:lstStyle/>
          <a:p>
            <a:r>
              <a:rPr lang="en-US" sz="1100" dirty="0"/>
              <a:t>https://www.stanfordchildrens.org/en/topic/default?id=what-are-chromosomes-90-P02116</a:t>
            </a:r>
            <a:endParaRPr lang="en-US" sz="1100" dirty="0"/>
          </a:p>
        </p:txBody>
      </p:sp>
      <p:sp>
        <p:nvSpPr>
          <p:cNvPr id="7" name="Oval 6"/>
          <p:cNvSpPr/>
          <p:nvPr/>
        </p:nvSpPr>
        <p:spPr>
          <a:xfrm>
            <a:off x="2092034" y="1773382"/>
            <a:ext cx="900545" cy="65116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p:cNvSpPr/>
          <p:nvPr/>
        </p:nvSpPr>
        <p:spPr>
          <a:xfrm>
            <a:off x="5957454" y="4322618"/>
            <a:ext cx="900545" cy="65116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ounded Rectangle 8"/>
          <p:cNvSpPr/>
          <p:nvPr/>
        </p:nvSpPr>
        <p:spPr>
          <a:xfrm>
            <a:off x="290945" y="1775665"/>
            <a:ext cx="1801089" cy="609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P</a:t>
            </a:r>
            <a:r>
              <a:rPr lang="en-US" dirty="0"/>
              <a:t>aternal+</a:t>
            </a:r>
            <a:endParaRPr lang="en-US" dirty="0"/>
          </a:p>
          <a:p>
            <a:pPr algn="ctr"/>
            <a:r>
              <a:rPr lang="en-US" dirty="0"/>
              <a:t>maternal</a:t>
            </a:r>
            <a:endParaRPr lang="en-US" dirty="0"/>
          </a:p>
        </p:txBody>
      </p:sp>
      <p:pic>
        <p:nvPicPr>
          <p:cNvPr id="12" name="Picture 11"/>
          <p:cNvPicPr>
            <a:picLocks noChangeAspect="1"/>
          </p:cNvPicPr>
          <p:nvPr/>
        </p:nvPicPr>
        <p:blipFill>
          <a:blip r:embed="rId2"/>
          <a:stretch>
            <a:fillRect/>
          </a:stretch>
        </p:blipFill>
        <p:spPr>
          <a:xfrm>
            <a:off x="7315200" y="4973782"/>
            <a:ext cx="1282700" cy="819150"/>
          </a:xfrm>
          <a:prstGeom prst="rect">
            <a:avLst/>
          </a:prstGeom>
        </p:spPr>
      </p:pic>
      <p:sp>
        <p:nvSpPr>
          <p:cNvPr id="10" name="Rounded Rectangle 9"/>
          <p:cNvSpPr/>
          <p:nvPr/>
        </p:nvSpPr>
        <p:spPr>
          <a:xfrm>
            <a:off x="6857999" y="4433455"/>
            <a:ext cx="1801089" cy="609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a:t>
            </a:r>
            <a:r>
              <a:rPr lang="en-US" dirty="0"/>
              <a:t>aternal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2024</a:t>
            </a:r>
            <a:r>
              <a:rPr lang="zh-CN" altLang="en-US" dirty="0"/>
              <a:t> </a:t>
            </a:r>
            <a:r>
              <a:rPr lang="en-US" altLang="zh-CN" dirty="0"/>
              <a:t>Nobel Prize in Medicine awarded for microRNA discovery</a:t>
            </a:r>
            <a:endParaRPr lang="en-US" dirty="0"/>
          </a:p>
        </p:txBody>
      </p:sp>
      <p:sp>
        <p:nvSpPr>
          <p:cNvPr id="8" name="TextBox 7"/>
          <p:cNvSpPr txBox="1"/>
          <p:nvPr/>
        </p:nvSpPr>
        <p:spPr>
          <a:xfrm>
            <a:off x="3882886" y="6424837"/>
            <a:ext cx="5029200" cy="430887"/>
          </a:xfrm>
          <a:prstGeom prst="rect">
            <a:avLst/>
          </a:prstGeom>
          <a:noFill/>
        </p:spPr>
        <p:txBody>
          <a:bodyPr wrap="square">
            <a:spAutoFit/>
          </a:bodyPr>
          <a:lstStyle/>
          <a:p>
            <a:r>
              <a:rPr lang="en-US" sz="1100" dirty="0"/>
              <a:t>https://english.jschina.com.cn/PhotoGallery/202410/t20241008_8405211.shtml</a:t>
            </a:r>
            <a:endParaRPr lang="en-US" sz="1100" dirty="0"/>
          </a:p>
          <a:p>
            <a:r>
              <a:rPr lang="en-US" sz="1100" dirty="0"/>
              <a:t>https://</a:t>
            </a:r>
            <a:r>
              <a:rPr lang="en-US" sz="1100" dirty="0" err="1"/>
              <a:t>m.thepaper.cn</a:t>
            </a:r>
            <a:r>
              <a:rPr lang="en-US" sz="1100" dirty="0"/>
              <a:t>/newsDetail_forward_28960224</a:t>
            </a:r>
            <a:endParaRPr lang="en-US" sz="1100" dirty="0"/>
          </a:p>
        </p:txBody>
      </p:sp>
      <p:pic>
        <p:nvPicPr>
          <p:cNvPr id="10" name="Picture 9"/>
          <p:cNvPicPr>
            <a:picLocks noChangeAspect="1"/>
          </p:cNvPicPr>
          <p:nvPr/>
        </p:nvPicPr>
        <p:blipFill>
          <a:blip r:embed="rId1"/>
          <a:stretch>
            <a:fillRect/>
          </a:stretch>
        </p:blipFill>
        <p:spPr>
          <a:xfrm>
            <a:off x="736600" y="1012419"/>
            <a:ext cx="7670800" cy="4776207"/>
          </a:xfrm>
          <a:prstGeom prst="rect">
            <a:avLst/>
          </a:prstGeom>
        </p:spPr>
      </p:pic>
      <p:sp>
        <p:nvSpPr>
          <p:cNvPr id="12" name="TextBox 11"/>
          <p:cNvSpPr txBox="1"/>
          <p:nvPr/>
        </p:nvSpPr>
        <p:spPr>
          <a:xfrm>
            <a:off x="2965174" y="5981700"/>
            <a:ext cx="4578626" cy="369332"/>
          </a:xfrm>
          <a:prstGeom prst="rect">
            <a:avLst/>
          </a:prstGeom>
          <a:noFill/>
        </p:spPr>
        <p:txBody>
          <a:bodyPr wrap="square">
            <a:spAutoFit/>
          </a:bodyPr>
          <a:lstStyle/>
          <a:p>
            <a:r>
              <a:rPr lang="en-US"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Drs Victor </a:t>
            </a:r>
            <a:r>
              <a:rPr lang="en-US" b="0" i="0" u="none" strike="noStrike" dirty="0" err="1">
                <a:solidFill>
                  <a:srgbClr val="000000"/>
                </a:solidFill>
                <a:effectLst/>
                <a:latin typeface="Arial" panose="020B0604020202020204" pitchFamily="34" charset="0"/>
                <a:ea typeface="宋体" panose="02010600030101010101" pitchFamily="2" charset="-122"/>
                <a:cs typeface="Arial" panose="020B0604020202020204" pitchFamily="34" charset="0"/>
              </a:rPr>
              <a:t>Ambros</a:t>
            </a:r>
            <a:r>
              <a:rPr lang="en-US" dirty="0">
                <a:solidFill>
                  <a:srgbClr val="000000"/>
                </a:solidFill>
                <a:latin typeface="Arial" panose="020B0604020202020204" pitchFamily="34" charset="0"/>
                <a:ea typeface="宋体" panose="02010600030101010101" pitchFamily="2" charset="-122"/>
                <a:cs typeface="Arial" panose="020B0604020202020204" pitchFamily="34" charset="0"/>
              </a:rPr>
              <a:t> and </a:t>
            </a:r>
            <a:r>
              <a:rPr lang="en-US"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Gary </a:t>
            </a:r>
            <a:r>
              <a:rPr lang="en-US" b="0" i="0" u="none" strike="noStrike" dirty="0" err="1">
                <a:solidFill>
                  <a:srgbClr val="000000"/>
                </a:solidFill>
                <a:effectLst/>
                <a:latin typeface="Arial" panose="020B0604020202020204" pitchFamily="34" charset="0"/>
                <a:ea typeface="宋体" panose="02010600030101010101" pitchFamily="2" charset="-122"/>
                <a:cs typeface="Arial" panose="020B0604020202020204" pitchFamily="34" charset="0"/>
              </a:rPr>
              <a:t>Ruvkun</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ncRNA</a:t>
            </a:r>
            <a:endParaRPr lang="en-US" dirty="0"/>
          </a:p>
        </p:txBody>
      </p:sp>
      <p:sp>
        <p:nvSpPr>
          <p:cNvPr id="6" name="Content Placeholder 5"/>
          <p:cNvSpPr>
            <a:spLocks noGrp="1"/>
          </p:cNvSpPr>
          <p:nvPr>
            <p:ph idx="1"/>
          </p:nvPr>
        </p:nvSpPr>
        <p:spPr/>
        <p:txBody>
          <a:bodyPr/>
          <a:lstStyle/>
          <a:p>
            <a:r>
              <a:rPr lang="en-US" dirty="0"/>
              <a:t>Example</a:t>
            </a:r>
            <a:endParaRPr lang="en-US" dirty="0"/>
          </a:p>
          <a:p>
            <a:pPr lvl="1"/>
            <a:r>
              <a:rPr lang="en-US" dirty="0"/>
              <a:t>lncRNA XIST (X Inactive Specific Transcript)</a:t>
            </a:r>
            <a:endParaRPr lang="en-US" dirty="0"/>
          </a:p>
        </p:txBody>
      </p:sp>
      <p:pic>
        <p:nvPicPr>
          <p:cNvPr id="3" name="Picture 2"/>
          <p:cNvPicPr>
            <a:picLocks noChangeAspect="1"/>
          </p:cNvPicPr>
          <p:nvPr/>
        </p:nvPicPr>
        <p:blipFill>
          <a:blip r:embed="rId1"/>
          <a:stretch>
            <a:fillRect/>
          </a:stretch>
        </p:blipFill>
        <p:spPr>
          <a:xfrm>
            <a:off x="136293" y="2131659"/>
            <a:ext cx="5845738" cy="3770724"/>
          </a:xfrm>
          <a:prstGeom prst="rect">
            <a:avLst/>
          </a:prstGeom>
        </p:spPr>
      </p:pic>
      <p:pic>
        <p:nvPicPr>
          <p:cNvPr id="9" name="Picture 8"/>
          <p:cNvPicPr>
            <a:picLocks noChangeAspect="1"/>
          </p:cNvPicPr>
          <p:nvPr/>
        </p:nvPicPr>
        <p:blipFill>
          <a:blip r:embed="rId2"/>
          <a:stretch>
            <a:fillRect/>
          </a:stretch>
        </p:blipFill>
        <p:spPr>
          <a:xfrm>
            <a:off x="6165052" y="1313135"/>
            <a:ext cx="2795614" cy="3363989"/>
          </a:xfrm>
          <a:prstGeom prst="rect">
            <a:avLst/>
          </a:prstGeom>
        </p:spPr>
      </p:pic>
      <p:sp>
        <p:nvSpPr>
          <p:cNvPr id="10" name="TextBox 9"/>
          <p:cNvSpPr txBox="1"/>
          <p:nvPr/>
        </p:nvSpPr>
        <p:spPr>
          <a:xfrm>
            <a:off x="4164076" y="6417594"/>
            <a:ext cx="4960012" cy="430887"/>
          </a:xfrm>
          <a:prstGeom prst="rect">
            <a:avLst/>
          </a:prstGeom>
          <a:noFill/>
        </p:spPr>
        <p:txBody>
          <a:bodyPr wrap="none" rtlCol="0">
            <a:spAutoFit/>
          </a:bodyPr>
          <a:lstStyle/>
          <a:p>
            <a:r>
              <a:rPr lang="en-US" sz="1100" dirty="0"/>
              <a:t>Willard, Cell, 1996; </a:t>
            </a:r>
            <a:r>
              <a:rPr lang="en-US" sz="1100" dirty="0"/>
              <a:t>DOI: https://</a:t>
            </a:r>
            <a:r>
              <a:rPr lang="en-US" sz="1100" dirty="0" err="1"/>
              <a:t>doi.org</a:t>
            </a:r>
            <a:r>
              <a:rPr lang="en-US" sz="1100" dirty="0"/>
              <a:t>/10.1016/S0092-8674(00)80071-9</a:t>
            </a:r>
            <a:endParaRPr lang="en-US" sz="1100" dirty="0"/>
          </a:p>
          <a:p>
            <a:r>
              <a:rPr lang="en-US" sz="1100" dirty="0"/>
              <a:t>Chadwick and Willard, PNAS, 2004; DOI: https://</a:t>
            </a:r>
            <a:r>
              <a:rPr lang="en-US" sz="1100" dirty="0" err="1"/>
              <a:t>doi.org</a:t>
            </a:r>
            <a:r>
              <a:rPr lang="en-US" sz="1100" dirty="0"/>
              <a:t>/10.1073/pnas.0408021101</a:t>
            </a:r>
            <a:endParaRPr lang="en-US" sz="11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ncRNA</a:t>
            </a:r>
            <a:endParaRPr lang="en-US" dirty="0"/>
          </a:p>
        </p:txBody>
      </p:sp>
      <p:sp>
        <p:nvSpPr>
          <p:cNvPr id="6" name="Content Placeholder 5"/>
          <p:cNvSpPr>
            <a:spLocks noGrp="1"/>
          </p:cNvSpPr>
          <p:nvPr>
            <p:ph idx="1"/>
          </p:nvPr>
        </p:nvSpPr>
        <p:spPr/>
        <p:txBody>
          <a:bodyPr/>
          <a:lstStyle/>
          <a:p>
            <a:r>
              <a:rPr lang="en-US" dirty="0"/>
              <a:t>Example</a:t>
            </a:r>
            <a:endParaRPr lang="en-US" dirty="0"/>
          </a:p>
          <a:p>
            <a:pPr lvl="1"/>
            <a:r>
              <a:rPr lang="en-US" dirty="0"/>
              <a:t>lncRNA-snoRNA-rRNA interaction: ZFAS1 – NOP58 – rRNA 2’-O-methylation</a:t>
            </a:r>
            <a:endParaRPr lang="en-US" dirty="0"/>
          </a:p>
          <a:p>
            <a:pPr lvl="1"/>
            <a:endParaRPr lang="en-US" dirty="0"/>
          </a:p>
        </p:txBody>
      </p:sp>
      <p:pic>
        <p:nvPicPr>
          <p:cNvPr id="3" name="Picture 2"/>
          <p:cNvPicPr>
            <a:picLocks noChangeAspect="1"/>
          </p:cNvPicPr>
          <p:nvPr/>
        </p:nvPicPr>
        <p:blipFill>
          <a:blip r:embed="rId1"/>
          <a:stretch>
            <a:fillRect/>
          </a:stretch>
        </p:blipFill>
        <p:spPr>
          <a:xfrm>
            <a:off x="1379620" y="2184776"/>
            <a:ext cx="5791201" cy="4361779"/>
          </a:xfrm>
          <a:prstGeom prst="rect">
            <a:avLst/>
          </a:prstGeom>
        </p:spPr>
      </p:pic>
      <p:sp>
        <p:nvSpPr>
          <p:cNvPr id="4" name="TextBox 3"/>
          <p:cNvSpPr txBox="1"/>
          <p:nvPr/>
        </p:nvSpPr>
        <p:spPr>
          <a:xfrm>
            <a:off x="4010864" y="6544105"/>
            <a:ext cx="5133136" cy="261610"/>
          </a:xfrm>
          <a:prstGeom prst="rect">
            <a:avLst/>
          </a:prstGeom>
          <a:noFill/>
        </p:spPr>
        <p:txBody>
          <a:bodyPr wrap="none" rtlCol="0">
            <a:spAutoFit/>
          </a:bodyPr>
          <a:lstStyle/>
          <a:p>
            <a:r>
              <a:rPr lang="en-US" sz="1100" dirty="0"/>
              <a:t>Wu </a:t>
            </a:r>
            <a:r>
              <a:rPr lang="en-US" sz="1100" i="1" dirty="0"/>
              <a:t>et al.</a:t>
            </a:r>
            <a:r>
              <a:rPr lang="en-US" sz="1100" dirty="0"/>
              <a:t>, Molecular Cancer, 2020; DOI: </a:t>
            </a:r>
            <a:r>
              <a:rPr lang="en-US" sz="1100" dirty="0"/>
              <a:t>https://</a:t>
            </a:r>
            <a:r>
              <a:rPr lang="en-US" sz="1100" dirty="0" err="1"/>
              <a:t>doi.org</a:t>
            </a:r>
            <a:r>
              <a:rPr lang="en-US" sz="1100" dirty="0"/>
              <a:t>/10.1186/s12943-020-01201-w</a:t>
            </a:r>
            <a:endParaRPr lang="en-US" sz="11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14570" y="2954483"/>
            <a:ext cx="6783535" cy="3359464"/>
          </a:xfrm>
          <a:prstGeom prst="rect">
            <a:avLst/>
          </a:prstGeom>
        </p:spPr>
      </p:pic>
      <p:sp>
        <p:nvSpPr>
          <p:cNvPr id="5" name="Title 4"/>
          <p:cNvSpPr>
            <a:spLocks noGrp="1"/>
          </p:cNvSpPr>
          <p:nvPr>
            <p:ph type="title"/>
          </p:nvPr>
        </p:nvSpPr>
        <p:spPr/>
        <p:txBody>
          <a:bodyPr/>
          <a:lstStyle/>
          <a:p>
            <a:r>
              <a:rPr lang="en-US" dirty="0"/>
              <a:t>R</a:t>
            </a:r>
            <a:r>
              <a:rPr lang="en-US" dirty="0"/>
              <a:t>epeats</a:t>
            </a:r>
            <a:endParaRPr lang="en-US" dirty="0"/>
          </a:p>
        </p:txBody>
      </p:sp>
      <p:sp>
        <p:nvSpPr>
          <p:cNvPr id="6" name="Content Placeholder 5"/>
          <p:cNvSpPr>
            <a:spLocks noGrp="1"/>
          </p:cNvSpPr>
          <p:nvPr>
            <p:ph idx="1"/>
          </p:nvPr>
        </p:nvSpPr>
        <p:spPr/>
        <p:txBody>
          <a:bodyPr/>
          <a:lstStyle/>
          <a:p>
            <a:r>
              <a:rPr lang="en-US" dirty="0"/>
              <a:t>What are repeats?</a:t>
            </a:r>
            <a:endParaRPr lang="en-US" dirty="0"/>
          </a:p>
          <a:p>
            <a:pPr lvl="1"/>
            <a:r>
              <a:rPr lang="en-US" b="0" i="0" u="none" strike="noStrike" dirty="0">
                <a:solidFill>
                  <a:srgbClr val="222222"/>
                </a:solidFill>
                <a:effectLst/>
                <a:latin typeface="-apple-system"/>
              </a:rPr>
              <a:t>“Repetitive DNA sequences (</a:t>
            </a:r>
            <a:r>
              <a:rPr lang="en-US" b="1" i="0" u="none" strike="noStrike" dirty="0">
                <a:solidFill>
                  <a:srgbClr val="222222"/>
                </a:solidFill>
                <a:effectLst/>
                <a:latin typeface="-apple-system"/>
              </a:rPr>
              <a:t>repeats</a:t>
            </a:r>
            <a:r>
              <a:rPr lang="en-US" b="0" i="0" u="none" strike="noStrike" dirty="0">
                <a:solidFill>
                  <a:srgbClr val="222222"/>
                </a:solidFill>
                <a:effectLst/>
                <a:latin typeface="-apple-system"/>
              </a:rPr>
              <a:t>) are patterns of nucleic acids that occur in multiple copies throughout the genome.”</a:t>
            </a:r>
            <a:endParaRPr lang="en-US" dirty="0"/>
          </a:p>
          <a:p>
            <a:endParaRPr lang="en-US" dirty="0"/>
          </a:p>
        </p:txBody>
      </p:sp>
      <p:sp>
        <p:nvSpPr>
          <p:cNvPr id="2" name="TextBox 1"/>
          <p:cNvSpPr txBox="1"/>
          <p:nvPr/>
        </p:nvSpPr>
        <p:spPr>
          <a:xfrm>
            <a:off x="3611716" y="6544105"/>
            <a:ext cx="5532284" cy="261610"/>
          </a:xfrm>
          <a:prstGeom prst="rect">
            <a:avLst/>
          </a:prstGeom>
          <a:noFill/>
        </p:spPr>
        <p:txBody>
          <a:bodyPr wrap="none" rtlCol="0">
            <a:spAutoFit/>
          </a:bodyPr>
          <a:lstStyle/>
          <a:p>
            <a:r>
              <a:rPr lang="en-US" sz="1100" dirty="0"/>
              <a:t>L</a:t>
            </a:r>
            <a:r>
              <a:rPr lang="en-US" sz="1100" dirty="0"/>
              <a:t>iao et al., Communications Biology, 2023; DOI: </a:t>
            </a:r>
            <a:r>
              <a:rPr lang="en-US" sz="1100" dirty="0"/>
              <a:t>https://</a:t>
            </a:r>
            <a:r>
              <a:rPr lang="en-US" sz="1100" dirty="0" err="1"/>
              <a:t>doi.org</a:t>
            </a:r>
            <a:r>
              <a:rPr lang="en-US" sz="1100" dirty="0"/>
              <a:t>/10.1038/s42003-023-05322-y</a:t>
            </a:r>
            <a:endParaRPr lang="en-US" sz="1100" dirty="0"/>
          </a:p>
        </p:txBody>
      </p:sp>
      <p:sp>
        <p:nvSpPr>
          <p:cNvPr id="7" name="Oval 6"/>
          <p:cNvSpPr/>
          <p:nvPr/>
        </p:nvSpPr>
        <p:spPr>
          <a:xfrm>
            <a:off x="2488063" y="3566290"/>
            <a:ext cx="2951747" cy="39611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65578" y="3196958"/>
            <a:ext cx="2832827" cy="369332"/>
          </a:xfrm>
          <a:prstGeom prst="rect">
            <a:avLst/>
          </a:prstGeom>
          <a:noFill/>
        </p:spPr>
        <p:txBody>
          <a:bodyPr wrap="none" rtlCol="0">
            <a:spAutoFit/>
          </a:bodyPr>
          <a:lstStyle/>
          <a:p>
            <a:r>
              <a:rPr lang="en-US" b="1" i="1" dirty="0">
                <a:solidFill>
                  <a:srgbClr val="FF0000"/>
                </a:solidFill>
              </a:rPr>
              <a:t>Half </a:t>
            </a:r>
            <a:r>
              <a:rPr lang="en-US" b="1" i="1" dirty="0">
                <a:solidFill>
                  <a:srgbClr val="FF0000"/>
                </a:solidFill>
              </a:rPr>
              <a:t>of the human genome!</a:t>
            </a:r>
            <a:endParaRPr lang="en-US" b="1" i="1" dirty="0">
              <a:solidFill>
                <a:srgbClr val="FF0000"/>
              </a:solidFill>
            </a:endParaRPr>
          </a:p>
        </p:txBody>
      </p:sp>
      <p:pic>
        <p:nvPicPr>
          <p:cNvPr id="10" name="Picture 9"/>
          <p:cNvPicPr>
            <a:picLocks noChangeAspect="1"/>
          </p:cNvPicPr>
          <p:nvPr/>
        </p:nvPicPr>
        <p:blipFill>
          <a:blip r:embed="rId2"/>
          <a:stretch>
            <a:fillRect/>
          </a:stretch>
        </p:blipFill>
        <p:spPr>
          <a:xfrm>
            <a:off x="6017325" y="2079428"/>
            <a:ext cx="3093844" cy="20040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100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48" y="52285"/>
            <a:ext cx="8297693" cy="767062"/>
          </a:xfrm>
        </p:spPr>
        <p:txBody>
          <a:bodyPr/>
          <a:lstStyle/>
          <a:p>
            <a:r>
              <a:rPr lang="en-US" dirty="0"/>
              <a:t>T</a:t>
            </a:r>
            <a:r>
              <a:rPr lang="en-US" dirty="0"/>
              <a:t>andem repeats (TR)</a:t>
            </a:r>
            <a:endParaRPr lang="en-US" dirty="0"/>
          </a:p>
        </p:txBody>
      </p:sp>
      <p:sp>
        <p:nvSpPr>
          <p:cNvPr id="3" name="Content Placeholder 2"/>
          <p:cNvSpPr>
            <a:spLocks noGrp="1"/>
          </p:cNvSpPr>
          <p:nvPr>
            <p:ph idx="1"/>
          </p:nvPr>
        </p:nvSpPr>
        <p:spPr>
          <a:xfrm>
            <a:off x="319088" y="2951747"/>
            <a:ext cx="8418512" cy="3225216"/>
          </a:xfrm>
        </p:spPr>
        <p:txBody>
          <a:bodyPr/>
          <a:lstStyle/>
          <a:p>
            <a:r>
              <a:rPr lang="en-US" dirty="0"/>
              <a:t>TR include moderately repetitive sequences (microsatellite and minisatellite), and highly repetitive sequences (satellite DNA in and near </a:t>
            </a:r>
            <a:r>
              <a:rPr lang="en-US" dirty="0"/>
              <a:t>centromeres and telomeres</a:t>
            </a:r>
            <a:r>
              <a:rPr lang="en-US" dirty="0"/>
              <a:t>).</a:t>
            </a:r>
            <a:endParaRPr lang="en-US" dirty="0"/>
          </a:p>
          <a:p>
            <a:r>
              <a:rPr lang="en-US" dirty="0"/>
              <a:t>TR can also be categorized into</a:t>
            </a:r>
            <a:endParaRPr lang="en-US" dirty="0"/>
          </a:p>
          <a:p>
            <a:pPr lvl="1"/>
            <a:r>
              <a:rPr lang="en-US" dirty="0"/>
              <a:t>homopolymers (1-bp motifs)</a:t>
            </a:r>
            <a:endParaRPr lang="en-US" dirty="0"/>
          </a:p>
          <a:p>
            <a:pPr lvl="1"/>
            <a:r>
              <a:rPr lang="en-US" dirty="0"/>
              <a:t>short tandem repeats (STRs; 2–6-bp motifs) </a:t>
            </a:r>
            <a:endParaRPr lang="en-US" dirty="0"/>
          </a:p>
          <a:p>
            <a:pPr lvl="1"/>
            <a:r>
              <a:rPr lang="en-US" dirty="0"/>
              <a:t>variable number tandem repeats (VNTRs; &gt;6-bp motifs)</a:t>
            </a:r>
            <a:endParaRPr lang="en-US" dirty="0"/>
          </a:p>
        </p:txBody>
      </p:sp>
      <p:pic>
        <p:nvPicPr>
          <p:cNvPr id="7" name="Picture 6"/>
          <p:cNvPicPr>
            <a:picLocks noChangeAspect="1"/>
          </p:cNvPicPr>
          <p:nvPr/>
        </p:nvPicPr>
        <p:blipFill>
          <a:blip r:embed="rId1"/>
          <a:stretch>
            <a:fillRect/>
          </a:stretch>
        </p:blipFill>
        <p:spPr>
          <a:xfrm>
            <a:off x="641014" y="1316622"/>
            <a:ext cx="7774659" cy="1410369"/>
          </a:xfrm>
          <a:prstGeom prst="rect">
            <a:avLst/>
          </a:prstGeom>
        </p:spPr>
      </p:pic>
      <p:sp>
        <p:nvSpPr>
          <p:cNvPr id="8" name="TextBox 7"/>
          <p:cNvSpPr txBox="1"/>
          <p:nvPr/>
        </p:nvSpPr>
        <p:spPr>
          <a:xfrm>
            <a:off x="3483380" y="6383685"/>
            <a:ext cx="5748690" cy="430887"/>
          </a:xfrm>
          <a:prstGeom prst="rect">
            <a:avLst/>
          </a:prstGeom>
          <a:noFill/>
        </p:spPr>
        <p:txBody>
          <a:bodyPr wrap="none" rtlCol="0">
            <a:spAutoFit/>
          </a:bodyPr>
          <a:lstStyle/>
          <a:p>
            <a:r>
              <a:rPr lang="en-US" sz="1100" dirty="0"/>
              <a:t>L</a:t>
            </a:r>
            <a:r>
              <a:rPr lang="en-US" sz="1100" dirty="0"/>
              <a:t>iao </a:t>
            </a:r>
            <a:r>
              <a:rPr lang="en-US" sz="1100" i="1" dirty="0"/>
              <a:t>et al</a:t>
            </a:r>
            <a:r>
              <a:rPr lang="en-US" sz="1100" dirty="0"/>
              <a:t>., Communications Biology, 2023; DOI: </a:t>
            </a:r>
            <a:r>
              <a:rPr lang="en-US" sz="1100" dirty="0"/>
              <a:t>https://</a:t>
            </a:r>
            <a:r>
              <a:rPr lang="en-US" sz="1100" dirty="0" err="1"/>
              <a:t>doi.org</a:t>
            </a:r>
            <a:r>
              <a:rPr lang="en-US" sz="1100" dirty="0"/>
              <a:t>/10.1038/s42003-023-05322-y</a:t>
            </a:r>
            <a:endParaRPr lang="en-US" sz="1100" dirty="0"/>
          </a:p>
          <a:p>
            <a:r>
              <a:rPr lang="en-US" sz="1100" dirty="0" err="1"/>
              <a:t>Dolzhenko</a:t>
            </a:r>
            <a:r>
              <a:rPr lang="en-US" sz="1100" dirty="0"/>
              <a:t> </a:t>
            </a:r>
            <a:r>
              <a:rPr lang="en-US" sz="1100" i="1" dirty="0"/>
              <a:t>et al</a:t>
            </a:r>
            <a:r>
              <a:rPr lang="en-US" sz="1100" dirty="0"/>
              <a:t>., Nature Biotechnology, 2024; DOI: https://</a:t>
            </a:r>
            <a:r>
              <a:rPr lang="en-US" sz="1100" dirty="0" err="1"/>
              <a:t>doi.org</a:t>
            </a:r>
            <a:r>
              <a:rPr lang="en-US" sz="1100" dirty="0"/>
              <a:t>/10.1038/s41587-023-02057-3</a:t>
            </a:r>
            <a:endParaRPr 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a:t>andem repeats (TR): impacts</a:t>
            </a:r>
            <a:endParaRPr lang="en-US" dirty="0"/>
          </a:p>
        </p:txBody>
      </p:sp>
      <p:sp>
        <p:nvSpPr>
          <p:cNvPr id="6" name="Content Placeholder 5"/>
          <p:cNvSpPr>
            <a:spLocks noGrp="1"/>
          </p:cNvSpPr>
          <p:nvPr>
            <p:ph idx="1"/>
          </p:nvPr>
        </p:nvSpPr>
        <p:spPr/>
        <p:txBody>
          <a:bodyPr/>
          <a:lstStyle/>
          <a:p>
            <a:r>
              <a:rPr lang="en-US" dirty="0"/>
              <a:t>B</a:t>
            </a:r>
            <a:r>
              <a:rPr lang="en-US" dirty="0"/>
              <a:t>ased on their location relative to genes, TR variants can have diversed impacts on the structures of DNA, RNA, and proteins.</a:t>
            </a:r>
            <a:endParaRPr lang="en-US" dirty="0"/>
          </a:p>
        </p:txBody>
      </p:sp>
      <p:pic>
        <p:nvPicPr>
          <p:cNvPr id="5" name="Picture 4"/>
          <p:cNvPicPr>
            <a:picLocks noChangeAspect="1"/>
          </p:cNvPicPr>
          <p:nvPr/>
        </p:nvPicPr>
        <p:blipFill>
          <a:blip r:embed="rId1"/>
          <a:stretch>
            <a:fillRect/>
          </a:stretch>
        </p:blipFill>
        <p:spPr>
          <a:xfrm>
            <a:off x="96248" y="2336560"/>
            <a:ext cx="8608238" cy="4045761"/>
          </a:xfrm>
          <a:prstGeom prst="rect">
            <a:avLst/>
          </a:prstGeom>
        </p:spPr>
      </p:pic>
      <p:sp>
        <p:nvSpPr>
          <p:cNvPr id="7" name="TextBox 6"/>
          <p:cNvSpPr txBox="1"/>
          <p:nvPr/>
        </p:nvSpPr>
        <p:spPr>
          <a:xfrm>
            <a:off x="3946358" y="6544105"/>
            <a:ext cx="5025735" cy="261610"/>
          </a:xfrm>
          <a:prstGeom prst="rect">
            <a:avLst/>
          </a:prstGeom>
          <a:noFill/>
        </p:spPr>
        <p:txBody>
          <a:bodyPr wrap="none" rtlCol="0">
            <a:spAutoFit/>
          </a:bodyPr>
          <a:lstStyle/>
          <a:p>
            <a:r>
              <a:rPr lang="en-US" sz="1100" dirty="0"/>
              <a:t>Hannan, Nature Reviews Genetics, 2018; DOI: </a:t>
            </a:r>
            <a:r>
              <a:rPr lang="en-US" sz="1100" dirty="0"/>
              <a:t>https://</a:t>
            </a:r>
            <a:r>
              <a:rPr lang="en-US" sz="1100" dirty="0" err="1"/>
              <a:t>doi.org</a:t>
            </a:r>
            <a:r>
              <a:rPr lang="en-US" sz="1100" dirty="0"/>
              <a:t>/10.1038/nrg.2017.115</a:t>
            </a:r>
            <a:endParaRPr lang="en-US" sz="11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t>
            </a:r>
            <a:r>
              <a:rPr lang="en-US"/>
              <a:t>andem repeats (TR): in</a:t>
            </a:r>
            <a:r>
              <a:rPr lang="zh-CN" altLang="en-US"/>
              <a:t> </a:t>
            </a:r>
            <a:r>
              <a:rPr lang="en-US" altLang="zh-CN"/>
              <a:t>human </a:t>
            </a:r>
            <a:r>
              <a:rPr lang="en-US"/>
              <a:t>diseases</a:t>
            </a:r>
            <a:endParaRPr lang="en-US" dirty="0"/>
          </a:p>
        </p:txBody>
      </p:sp>
      <p:sp>
        <p:nvSpPr>
          <p:cNvPr id="3" name="Content Placeholder 2"/>
          <p:cNvSpPr>
            <a:spLocks noGrp="1"/>
          </p:cNvSpPr>
          <p:nvPr>
            <p:ph idx="1"/>
          </p:nvPr>
        </p:nvSpPr>
        <p:spPr/>
        <p:txBody>
          <a:bodyPr/>
          <a:lstStyle/>
          <a:p>
            <a:r>
              <a:rPr lang="en-US" dirty="0"/>
              <a:t>TRD (tandem repeat disorders)</a:t>
            </a:r>
            <a:endParaRPr lang="en-US" dirty="0"/>
          </a:p>
        </p:txBody>
      </p:sp>
      <p:pic>
        <p:nvPicPr>
          <p:cNvPr id="11" name="Picture 10"/>
          <p:cNvPicPr>
            <a:picLocks noChangeAspect="1"/>
          </p:cNvPicPr>
          <p:nvPr/>
        </p:nvPicPr>
        <p:blipFill>
          <a:blip r:embed="rId1"/>
          <a:stretch>
            <a:fillRect/>
          </a:stretch>
        </p:blipFill>
        <p:spPr>
          <a:xfrm>
            <a:off x="493486" y="1467634"/>
            <a:ext cx="8331200" cy="2784769"/>
          </a:xfrm>
          <a:prstGeom prst="rect">
            <a:avLst/>
          </a:prstGeom>
        </p:spPr>
      </p:pic>
      <p:pic>
        <p:nvPicPr>
          <p:cNvPr id="13" name="Picture 12"/>
          <p:cNvPicPr>
            <a:picLocks noChangeAspect="1"/>
          </p:cNvPicPr>
          <p:nvPr/>
        </p:nvPicPr>
        <p:blipFill>
          <a:blip r:embed="rId2"/>
          <a:stretch>
            <a:fillRect/>
          </a:stretch>
        </p:blipFill>
        <p:spPr>
          <a:xfrm>
            <a:off x="772886" y="4527118"/>
            <a:ext cx="7964714" cy="1375568"/>
          </a:xfrm>
          <a:prstGeom prst="rect">
            <a:avLst/>
          </a:prstGeom>
        </p:spPr>
      </p:pic>
      <p:sp>
        <p:nvSpPr>
          <p:cNvPr id="14" name="Rounded Rectangle 13"/>
          <p:cNvSpPr/>
          <p:nvPr/>
        </p:nvSpPr>
        <p:spPr>
          <a:xfrm>
            <a:off x="7106653" y="2454442"/>
            <a:ext cx="802105" cy="57751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Elbow Connector 15"/>
          <p:cNvCxnSpPr>
            <a:stCxn id="14" idx="2"/>
            <a:endCxn id="13" idx="0"/>
          </p:cNvCxnSpPr>
          <p:nvPr/>
        </p:nvCxnSpPr>
        <p:spPr>
          <a:xfrm rot="5400000">
            <a:off x="5383895" y="2403307"/>
            <a:ext cx="1495160" cy="2752463"/>
          </a:xfrm>
          <a:prstGeom prst="bentConnector3">
            <a:avLst>
              <a:gd name="adj1" fmla="val 8326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946358" y="6544105"/>
            <a:ext cx="5025735" cy="261610"/>
          </a:xfrm>
          <a:prstGeom prst="rect">
            <a:avLst/>
          </a:prstGeom>
          <a:noFill/>
        </p:spPr>
        <p:txBody>
          <a:bodyPr wrap="none" rtlCol="0">
            <a:spAutoFit/>
          </a:bodyPr>
          <a:lstStyle/>
          <a:p>
            <a:r>
              <a:rPr lang="en-US" sz="1100" dirty="0"/>
              <a:t>Hannan, Nature Reviews Genetics, 2018; DOI: </a:t>
            </a:r>
            <a:r>
              <a:rPr lang="en-US" sz="1100" dirty="0"/>
              <a:t>https://</a:t>
            </a:r>
            <a:r>
              <a:rPr lang="en-US" sz="1100" dirty="0" err="1"/>
              <a:t>doi.org</a:t>
            </a:r>
            <a:r>
              <a:rPr lang="en-US" sz="1100" dirty="0"/>
              <a:t>/10.1038/nrg.2017.115</a:t>
            </a:r>
            <a:endParaRPr 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100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1000"/>
                                        <p:tgtEl>
                                          <p:spTgt spid="16"/>
                                        </p:tgtEl>
                                      </p:cBhvr>
                                    </p:animEffect>
                                  </p:childTnLst>
                                </p:cTn>
                              </p:par>
                            </p:childTnLst>
                          </p:cTn>
                        </p:par>
                        <p:par>
                          <p:cTn id="11" fill="hold">
                            <p:stCondLst>
                              <p:cond delay="2000"/>
                            </p:stCondLst>
                            <p:childTnLst>
                              <p:par>
                                <p:cTn id="12" presetID="22" presetClass="entr" presetSubtype="1"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up)">
                                      <p:cBhvr>
                                        <p:cTn id="1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Interspersed repeats (transposons)</a:t>
            </a:r>
            <a:endParaRPr lang="en-US" dirty="0"/>
          </a:p>
        </p:txBody>
      </p:sp>
      <p:sp>
        <p:nvSpPr>
          <p:cNvPr id="3" name="Content Placeholder 2"/>
          <p:cNvSpPr>
            <a:spLocks noGrp="1"/>
          </p:cNvSpPr>
          <p:nvPr>
            <p:ph idx="1"/>
          </p:nvPr>
        </p:nvSpPr>
        <p:spPr/>
        <p:txBody>
          <a:bodyPr/>
          <a:lstStyle/>
          <a:p>
            <a:r>
              <a:rPr lang="en-US" dirty="0"/>
              <a:t>DNA transposons and RNA transposons (retrotransposons)</a:t>
            </a:r>
            <a:endParaRPr lang="en-US" dirty="0"/>
          </a:p>
        </p:txBody>
      </p:sp>
      <p:pic>
        <p:nvPicPr>
          <p:cNvPr id="7" name="Picture 6"/>
          <p:cNvPicPr>
            <a:picLocks noChangeAspect="1"/>
          </p:cNvPicPr>
          <p:nvPr/>
        </p:nvPicPr>
        <p:blipFill>
          <a:blip r:embed="rId1"/>
          <a:stretch>
            <a:fillRect/>
          </a:stretch>
        </p:blipFill>
        <p:spPr>
          <a:xfrm>
            <a:off x="1231231" y="1596188"/>
            <a:ext cx="5843337" cy="4983413"/>
          </a:xfrm>
          <a:prstGeom prst="rect">
            <a:avLst/>
          </a:prstGeom>
        </p:spPr>
      </p:pic>
      <p:sp>
        <p:nvSpPr>
          <p:cNvPr id="8" name="TextBox 7"/>
          <p:cNvSpPr txBox="1"/>
          <p:nvPr/>
        </p:nvSpPr>
        <p:spPr>
          <a:xfrm>
            <a:off x="3611716" y="6544105"/>
            <a:ext cx="5532284" cy="261610"/>
          </a:xfrm>
          <a:prstGeom prst="rect">
            <a:avLst/>
          </a:prstGeom>
          <a:noFill/>
        </p:spPr>
        <p:txBody>
          <a:bodyPr wrap="none" rtlCol="0">
            <a:spAutoFit/>
          </a:bodyPr>
          <a:lstStyle/>
          <a:p>
            <a:r>
              <a:rPr lang="en-US" sz="1100" dirty="0"/>
              <a:t>L</a:t>
            </a:r>
            <a:r>
              <a:rPr lang="en-US" sz="1100" dirty="0"/>
              <a:t>iao et al., Communications Biology, 2023; DOI: </a:t>
            </a:r>
            <a:r>
              <a:rPr lang="en-US" sz="1100" dirty="0"/>
              <a:t>https://</a:t>
            </a:r>
            <a:r>
              <a:rPr lang="en-US" sz="1100" dirty="0" err="1"/>
              <a:t>doi.org</a:t>
            </a:r>
            <a:r>
              <a:rPr lang="en-US" sz="1100" dirty="0"/>
              <a:t>/10.1038/s42003-023-05322-y</a:t>
            </a:r>
            <a:endParaRPr lang="en-US" sz="11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48" y="52285"/>
            <a:ext cx="8641352" cy="767062"/>
          </a:xfrm>
        </p:spPr>
        <p:txBody>
          <a:bodyPr>
            <a:normAutofit/>
          </a:bodyPr>
          <a:lstStyle/>
          <a:p>
            <a:r>
              <a:rPr lang="en-US" dirty="0"/>
              <a:t>C</a:t>
            </a:r>
            <a:r>
              <a:rPr lang="en-US" dirty="0"/>
              <a:t>ommon families of retrotransposons</a:t>
            </a:r>
            <a:endParaRPr lang="en-US" dirty="0"/>
          </a:p>
        </p:txBody>
      </p:sp>
      <p:sp>
        <p:nvSpPr>
          <p:cNvPr id="3" name="Content Placeholder 2"/>
          <p:cNvSpPr>
            <a:spLocks noGrp="1"/>
          </p:cNvSpPr>
          <p:nvPr>
            <p:ph idx="1"/>
          </p:nvPr>
        </p:nvSpPr>
        <p:spPr>
          <a:xfrm>
            <a:off x="319314" y="2454441"/>
            <a:ext cx="8418286" cy="3978443"/>
          </a:xfrm>
        </p:spPr>
        <p:txBody>
          <a:bodyPr>
            <a:normAutofit fontScale="77500" lnSpcReduction="20000"/>
          </a:bodyPr>
          <a:lstStyle/>
          <a:p>
            <a:r>
              <a:rPr lang="en-US" dirty="0"/>
              <a:t>SINEs (</a:t>
            </a:r>
            <a:r>
              <a:rPr lang="en-US" dirty="0"/>
              <a:t>Short interspersed nuclear elements)</a:t>
            </a:r>
            <a:endParaRPr lang="en-US" dirty="0"/>
          </a:p>
          <a:p>
            <a:pPr lvl="1"/>
            <a:r>
              <a:rPr lang="en-US" dirty="0"/>
              <a:t>~300bp, non-autonomous non-LTR retrotransposons</a:t>
            </a:r>
            <a:endParaRPr lang="en-US" dirty="0"/>
          </a:p>
          <a:p>
            <a:pPr lvl="1"/>
            <a:r>
              <a:rPr lang="en-US" dirty="0"/>
              <a:t>depend on LINEs for their transposition</a:t>
            </a:r>
            <a:endParaRPr lang="en-US" dirty="0"/>
          </a:p>
          <a:p>
            <a:pPr lvl="1"/>
            <a:endParaRPr lang="en-US" dirty="0"/>
          </a:p>
          <a:p>
            <a:r>
              <a:rPr lang="en-US" dirty="0"/>
              <a:t>LINEs (</a:t>
            </a:r>
            <a:r>
              <a:rPr lang="en-US" dirty="0"/>
              <a:t>Long interspersed nuclear elements</a:t>
            </a:r>
            <a:r>
              <a:rPr lang="en-US" dirty="0"/>
              <a:t>)</a:t>
            </a:r>
            <a:endParaRPr lang="en-US" dirty="0"/>
          </a:p>
          <a:p>
            <a:pPr lvl="1"/>
            <a:r>
              <a:rPr lang="en-US" dirty="0"/>
              <a:t>autonomous non-LTR retrotransposons (LINE1 ~6kb)</a:t>
            </a:r>
            <a:endParaRPr lang="en-US" dirty="0"/>
          </a:p>
          <a:p>
            <a:pPr lvl="1"/>
            <a:r>
              <a:rPr lang="en-US" dirty="0"/>
              <a:t>have</a:t>
            </a:r>
            <a:r>
              <a:rPr lang="en-US" dirty="0"/>
              <a:t> </a:t>
            </a:r>
            <a:r>
              <a:rPr lang="en-US" dirty="0"/>
              <a:t>an internal promoter that drives the expression of transposition machinery, including reverse transcriptase and an endonuclease</a:t>
            </a:r>
            <a:endParaRPr lang="en-US" dirty="0"/>
          </a:p>
          <a:p>
            <a:pPr lvl="1"/>
            <a:endParaRPr lang="en-US" dirty="0"/>
          </a:p>
          <a:p>
            <a:r>
              <a:rPr lang="en-US" dirty="0"/>
              <a:t>LTRs (</a:t>
            </a:r>
            <a:r>
              <a:rPr lang="en-US" dirty="0"/>
              <a:t>Long terminal repeats</a:t>
            </a:r>
            <a:r>
              <a:rPr lang="en-US" dirty="0"/>
              <a:t>)</a:t>
            </a:r>
            <a:endParaRPr lang="en-US" dirty="0"/>
          </a:p>
          <a:p>
            <a:pPr lvl="1"/>
            <a:r>
              <a:rPr lang="en-US" dirty="0"/>
              <a:t>5–10 kb</a:t>
            </a:r>
            <a:endParaRPr lang="en-US" dirty="0"/>
          </a:p>
          <a:p>
            <a:pPr lvl="1"/>
            <a:r>
              <a:rPr lang="en-US" dirty="0" err="1"/>
              <a:t>characterised</a:t>
            </a:r>
            <a:r>
              <a:rPr lang="en-US" dirty="0"/>
              <a:t> by having long terminal direct repeats</a:t>
            </a:r>
            <a:endParaRPr lang="en-US" dirty="0"/>
          </a:p>
          <a:p>
            <a:pPr lvl="1"/>
            <a:endParaRPr lang="en-US" dirty="0"/>
          </a:p>
          <a:p>
            <a:r>
              <a:rPr lang="en-US" dirty="0"/>
              <a:t>DIRS (</a:t>
            </a:r>
            <a:r>
              <a:rPr lang="en-US" dirty="0" err="1"/>
              <a:t>Dictyostelium</a:t>
            </a:r>
            <a:r>
              <a:rPr lang="en-US" dirty="0"/>
              <a:t> intermediate repeat sequence</a:t>
            </a:r>
            <a:r>
              <a:rPr lang="en-US" dirty="0"/>
              <a:t>)</a:t>
            </a:r>
            <a:endParaRPr lang="en-US" dirty="0"/>
          </a:p>
          <a:p>
            <a:r>
              <a:rPr lang="en-US" dirty="0"/>
              <a:t>PLEs (</a:t>
            </a:r>
            <a:r>
              <a:rPr lang="en-US" dirty="0"/>
              <a:t>Penelope-like elements</a:t>
            </a:r>
            <a:r>
              <a:rPr lang="en-US" dirty="0"/>
              <a:t>)</a:t>
            </a:r>
            <a:endParaRPr lang="en-US" dirty="0"/>
          </a:p>
        </p:txBody>
      </p:sp>
      <p:pic>
        <p:nvPicPr>
          <p:cNvPr id="8" name="Picture 7"/>
          <p:cNvPicPr>
            <a:picLocks noChangeAspect="1"/>
          </p:cNvPicPr>
          <p:nvPr/>
        </p:nvPicPr>
        <p:blipFill>
          <a:blip r:embed="rId1"/>
          <a:stretch>
            <a:fillRect/>
          </a:stretch>
        </p:blipFill>
        <p:spPr>
          <a:xfrm>
            <a:off x="1217529" y="963195"/>
            <a:ext cx="4188660" cy="1363750"/>
          </a:xfrm>
          <a:prstGeom prst="rect">
            <a:avLst/>
          </a:prstGeom>
        </p:spPr>
      </p:pic>
      <p:sp>
        <p:nvSpPr>
          <p:cNvPr id="9" name="TextBox 8"/>
          <p:cNvSpPr txBox="1"/>
          <p:nvPr/>
        </p:nvSpPr>
        <p:spPr>
          <a:xfrm>
            <a:off x="5406189" y="1115317"/>
            <a:ext cx="2953053" cy="646331"/>
          </a:xfrm>
          <a:prstGeom prst="rect">
            <a:avLst/>
          </a:prstGeom>
          <a:noFill/>
        </p:spPr>
        <p:txBody>
          <a:bodyPr wrap="none" rtlCol="0">
            <a:spAutoFit/>
          </a:bodyPr>
          <a:lstStyle/>
          <a:p>
            <a:r>
              <a:rPr lang="en-US" b="1" i="1" dirty="0">
                <a:solidFill>
                  <a:srgbClr val="FF0000"/>
                </a:solidFill>
              </a:rPr>
              <a:t>LINEs + SINEs +LTRs:</a:t>
            </a:r>
            <a:endParaRPr lang="en-US" b="1" i="1" dirty="0">
              <a:solidFill>
                <a:srgbClr val="FF0000"/>
              </a:solidFill>
            </a:endParaRPr>
          </a:p>
          <a:p>
            <a:r>
              <a:rPr lang="en-US" b="1" i="1" dirty="0">
                <a:solidFill>
                  <a:srgbClr val="FF0000"/>
                </a:solidFill>
              </a:rPr>
              <a:t>&gt;40% of the human genome!</a:t>
            </a:r>
            <a:endParaRPr lang="en-US" b="1" i="1" dirty="0">
              <a:solidFill>
                <a:srgbClr val="FF0000"/>
              </a:solidFill>
            </a:endParaRPr>
          </a:p>
        </p:txBody>
      </p:sp>
      <p:sp>
        <p:nvSpPr>
          <p:cNvPr id="11" name="TextBox 10"/>
          <p:cNvSpPr txBox="1"/>
          <p:nvPr/>
        </p:nvSpPr>
        <p:spPr>
          <a:xfrm>
            <a:off x="3593432" y="6432884"/>
            <a:ext cx="5550568" cy="430887"/>
          </a:xfrm>
          <a:prstGeom prst="rect">
            <a:avLst/>
          </a:prstGeom>
          <a:noFill/>
        </p:spPr>
        <p:txBody>
          <a:bodyPr wrap="square">
            <a:spAutoFit/>
          </a:bodyPr>
          <a:lstStyle/>
          <a:p>
            <a:r>
              <a:rPr lang="en-US" sz="1100" dirty="0"/>
              <a:t>L</a:t>
            </a:r>
            <a:r>
              <a:rPr lang="en-US" sz="1100" dirty="0"/>
              <a:t>iao </a:t>
            </a:r>
            <a:r>
              <a:rPr lang="en-US" sz="1100" i="1" dirty="0"/>
              <a:t>et al</a:t>
            </a:r>
            <a:r>
              <a:rPr lang="en-US" sz="1100" dirty="0"/>
              <a:t>., Communications Biology, 2023; DOI: </a:t>
            </a:r>
            <a:r>
              <a:rPr lang="en-US" sz="1100" dirty="0"/>
              <a:t>https://doi.org/10.1038/s42003-023-05322-y</a:t>
            </a:r>
            <a:endParaRPr lang="en-US" sz="1100" dirty="0"/>
          </a:p>
          <a:p>
            <a:r>
              <a:rPr lang="en-US" sz="1100" dirty="0"/>
              <a:t>Finnegan, Current Biology, 2012; DOI: https://</a:t>
            </a:r>
            <a:r>
              <a:rPr lang="en-US" sz="1100" dirty="0" err="1"/>
              <a:t>doi.org</a:t>
            </a:r>
            <a:r>
              <a:rPr lang="en-US" sz="1100" dirty="0"/>
              <a:t>/10.1016/j.cub.2012.04.025</a:t>
            </a:r>
            <a:endParaRPr lang="en-US" sz="11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SINEs / LINEs / LTRs</a:t>
            </a:r>
            <a:endParaRPr lang="en-US" dirty="0"/>
          </a:p>
        </p:txBody>
      </p:sp>
      <p:sp>
        <p:nvSpPr>
          <p:cNvPr id="18" name="Content Placeholder 17"/>
          <p:cNvSpPr>
            <a:spLocks noGrp="1"/>
          </p:cNvSpPr>
          <p:nvPr>
            <p:ph idx="1"/>
          </p:nvPr>
        </p:nvSpPr>
        <p:spPr/>
        <p:txBody>
          <a:bodyPr/>
          <a:lstStyle/>
          <a:p>
            <a:r>
              <a:rPr lang="en-US" dirty="0"/>
              <a:t>S</a:t>
            </a:r>
            <a:r>
              <a:rPr lang="en-US" dirty="0"/>
              <a:t>tructure </a:t>
            </a:r>
            <a:endParaRPr lang="en-US" dirty="0"/>
          </a:p>
        </p:txBody>
      </p:sp>
      <p:sp>
        <p:nvSpPr>
          <p:cNvPr id="19" name="Content Placeholder 18"/>
          <p:cNvSpPr>
            <a:spLocks noGrp="1"/>
          </p:cNvSpPr>
          <p:nvPr>
            <p:ph idx="13"/>
          </p:nvPr>
        </p:nvSpPr>
        <p:spPr/>
        <p:txBody>
          <a:bodyPr/>
          <a:lstStyle/>
          <a:p>
            <a:r>
              <a:rPr lang="en-US" dirty="0"/>
              <a:t>E</a:t>
            </a:r>
            <a:r>
              <a:rPr lang="en-US" dirty="0"/>
              <a:t>xamples </a:t>
            </a:r>
            <a:endParaRPr lang="en-US" dirty="0"/>
          </a:p>
        </p:txBody>
      </p:sp>
      <p:pic>
        <p:nvPicPr>
          <p:cNvPr id="5" name="Picture 4"/>
          <p:cNvPicPr>
            <a:picLocks noChangeAspect="1"/>
          </p:cNvPicPr>
          <p:nvPr/>
        </p:nvPicPr>
        <p:blipFill rotWithShape="1">
          <a:blip r:embed="rId1"/>
          <a:srcRect b="2837"/>
          <a:stretch>
            <a:fillRect/>
          </a:stretch>
        </p:blipFill>
        <p:spPr>
          <a:xfrm>
            <a:off x="96248" y="1621422"/>
            <a:ext cx="4297275" cy="3399757"/>
          </a:xfrm>
          <a:prstGeom prst="rect">
            <a:avLst/>
          </a:prstGeom>
        </p:spPr>
      </p:pic>
      <p:sp>
        <p:nvSpPr>
          <p:cNvPr id="8" name="TextBox 7"/>
          <p:cNvSpPr txBox="1"/>
          <p:nvPr/>
        </p:nvSpPr>
        <p:spPr>
          <a:xfrm>
            <a:off x="4122821" y="6544105"/>
            <a:ext cx="5021179" cy="261610"/>
          </a:xfrm>
          <a:prstGeom prst="rect">
            <a:avLst/>
          </a:prstGeom>
          <a:noFill/>
        </p:spPr>
        <p:txBody>
          <a:bodyPr wrap="square">
            <a:spAutoFit/>
          </a:bodyPr>
          <a:lstStyle/>
          <a:p>
            <a:r>
              <a:rPr lang="en-US" sz="1100" dirty="0"/>
              <a:t>Finnegan, Current Biology, 2012; DOI: https://</a:t>
            </a:r>
            <a:r>
              <a:rPr lang="en-US" sz="1100" dirty="0" err="1"/>
              <a:t>doi.org</a:t>
            </a:r>
            <a:r>
              <a:rPr lang="en-US" sz="1100" dirty="0"/>
              <a:t>/10.1016/j.cub.2012.04.025</a:t>
            </a:r>
            <a:endParaRPr lang="en-US" sz="1100" dirty="0"/>
          </a:p>
        </p:txBody>
      </p:sp>
      <p:pic>
        <p:nvPicPr>
          <p:cNvPr id="11" name="Picture 10"/>
          <p:cNvPicPr>
            <a:picLocks noChangeAspect="1"/>
          </p:cNvPicPr>
          <p:nvPr/>
        </p:nvPicPr>
        <p:blipFill>
          <a:blip r:embed="rId2"/>
          <a:stretch>
            <a:fillRect/>
          </a:stretch>
        </p:blipFill>
        <p:spPr>
          <a:xfrm>
            <a:off x="4554309" y="1617411"/>
            <a:ext cx="4127500" cy="609600"/>
          </a:xfrm>
          <a:prstGeom prst="rect">
            <a:avLst/>
          </a:prstGeom>
        </p:spPr>
      </p:pic>
      <p:pic>
        <p:nvPicPr>
          <p:cNvPr id="12" name="Picture 11"/>
          <p:cNvPicPr>
            <a:picLocks noChangeAspect="1"/>
          </p:cNvPicPr>
          <p:nvPr/>
        </p:nvPicPr>
        <p:blipFill rotWithShape="1">
          <a:blip r:embed="rId3"/>
          <a:srcRect t="62687" b="23964"/>
          <a:stretch>
            <a:fillRect/>
          </a:stretch>
        </p:blipFill>
        <p:spPr>
          <a:xfrm>
            <a:off x="3942532" y="3957118"/>
            <a:ext cx="4958387" cy="564456"/>
          </a:xfrm>
          <a:prstGeom prst="rect">
            <a:avLst/>
          </a:prstGeom>
        </p:spPr>
      </p:pic>
      <p:grpSp>
        <p:nvGrpSpPr>
          <p:cNvPr id="15" name="Group 14"/>
          <p:cNvGrpSpPr/>
          <p:nvPr/>
        </p:nvGrpSpPr>
        <p:grpSpPr>
          <a:xfrm>
            <a:off x="3942531" y="4772293"/>
            <a:ext cx="4958387" cy="604963"/>
            <a:chOff x="3942531" y="4724167"/>
            <a:chExt cx="4958387" cy="604963"/>
          </a:xfrm>
        </p:grpSpPr>
        <p:pic>
          <p:nvPicPr>
            <p:cNvPr id="13" name="Picture 12"/>
            <p:cNvPicPr>
              <a:picLocks noChangeAspect="1"/>
            </p:cNvPicPr>
            <p:nvPr/>
          </p:nvPicPr>
          <p:blipFill rotWithShape="1">
            <a:blip r:embed="rId3"/>
            <a:srcRect t="48233" b="37461"/>
            <a:stretch>
              <a:fillRect/>
            </a:stretch>
          </p:blipFill>
          <p:spPr>
            <a:xfrm>
              <a:off x="3942531" y="4724167"/>
              <a:ext cx="4958387" cy="604963"/>
            </a:xfrm>
            <a:prstGeom prst="rect">
              <a:avLst/>
            </a:prstGeom>
          </p:spPr>
        </p:pic>
        <p:sp>
          <p:nvSpPr>
            <p:cNvPr id="14" name="Rectangle 13"/>
            <p:cNvSpPr/>
            <p:nvPr/>
          </p:nvSpPr>
          <p:spPr>
            <a:xfrm>
              <a:off x="5999747" y="4724167"/>
              <a:ext cx="1700464" cy="1205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3942532" y="3245794"/>
            <a:ext cx="5105220" cy="609600"/>
            <a:chOff x="3942532" y="3101416"/>
            <a:chExt cx="5105220" cy="609600"/>
          </a:xfrm>
        </p:grpSpPr>
        <p:pic>
          <p:nvPicPr>
            <p:cNvPr id="9" name="Picture 8"/>
            <p:cNvPicPr>
              <a:picLocks noChangeAspect="1"/>
            </p:cNvPicPr>
            <p:nvPr/>
          </p:nvPicPr>
          <p:blipFill rotWithShape="1">
            <a:blip r:embed="rId3"/>
            <a:srcRect t="36413" b="49586"/>
            <a:stretch>
              <a:fillRect/>
            </a:stretch>
          </p:blipFill>
          <p:spPr>
            <a:xfrm>
              <a:off x="3942532" y="3101416"/>
              <a:ext cx="5105220" cy="609600"/>
            </a:xfrm>
            <a:prstGeom prst="rect">
              <a:avLst/>
            </a:prstGeom>
          </p:spPr>
        </p:pic>
        <p:sp>
          <p:nvSpPr>
            <p:cNvPr id="16" name="Rectangle 15"/>
            <p:cNvSpPr/>
            <p:nvPr/>
          </p:nvSpPr>
          <p:spPr>
            <a:xfrm>
              <a:off x="4920252" y="3626189"/>
              <a:ext cx="1191790" cy="801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Chromosomes </a:t>
            </a:r>
            <a:endParaRPr lang="en-US" dirty="0"/>
          </a:p>
        </p:txBody>
      </p:sp>
      <p:sp>
        <p:nvSpPr>
          <p:cNvPr id="3" name="Content Placeholder 2"/>
          <p:cNvSpPr>
            <a:spLocks noGrp="1"/>
          </p:cNvSpPr>
          <p:nvPr>
            <p:ph idx="1"/>
          </p:nvPr>
        </p:nvSpPr>
        <p:spPr/>
        <p:txBody>
          <a:bodyPr/>
          <a:lstStyle/>
          <a:p>
            <a:r>
              <a:rPr lang="en-US" dirty="0"/>
              <a:t>H</a:t>
            </a:r>
            <a:r>
              <a:rPr lang="en-US" dirty="0"/>
              <a:t>ow many chromosomes are there in a normal human genome?</a:t>
            </a:r>
            <a:endParaRPr lang="en-US" dirty="0"/>
          </a:p>
        </p:txBody>
      </p:sp>
      <p:pic>
        <p:nvPicPr>
          <p:cNvPr id="7" name="Picture 6"/>
          <p:cNvPicPr>
            <a:picLocks noChangeAspect="1"/>
          </p:cNvPicPr>
          <p:nvPr/>
        </p:nvPicPr>
        <p:blipFill>
          <a:blip r:embed="rId1"/>
          <a:stretch>
            <a:fillRect/>
          </a:stretch>
        </p:blipFill>
        <p:spPr>
          <a:xfrm>
            <a:off x="2229138" y="1999522"/>
            <a:ext cx="4685723" cy="4177441"/>
          </a:xfrm>
          <a:prstGeom prst="rect">
            <a:avLst/>
          </a:prstGeom>
        </p:spPr>
      </p:pic>
      <p:sp>
        <p:nvSpPr>
          <p:cNvPr id="11" name="TextBox 10"/>
          <p:cNvSpPr txBox="1"/>
          <p:nvPr/>
        </p:nvSpPr>
        <p:spPr>
          <a:xfrm>
            <a:off x="6101014" y="6544105"/>
            <a:ext cx="4585854" cy="261610"/>
          </a:xfrm>
          <a:prstGeom prst="rect">
            <a:avLst/>
          </a:prstGeom>
          <a:noFill/>
        </p:spPr>
        <p:txBody>
          <a:bodyPr wrap="square">
            <a:spAutoFit/>
          </a:bodyPr>
          <a:lstStyle/>
          <a:p>
            <a:r>
              <a:rPr lang="en-US" sz="1050" dirty="0"/>
              <a:t>https://mavis.bcgsc.ca/glossary</a:t>
            </a:r>
            <a:endParaRPr lang="en-US" sz="105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SINEs / LINEs / LTRs</a:t>
            </a:r>
            <a:endParaRPr lang="en-US" dirty="0"/>
          </a:p>
        </p:txBody>
      </p:sp>
      <p:sp>
        <p:nvSpPr>
          <p:cNvPr id="6" name="Content Placeholder 5"/>
          <p:cNvSpPr>
            <a:spLocks noGrp="1"/>
          </p:cNvSpPr>
          <p:nvPr>
            <p:ph idx="1"/>
          </p:nvPr>
        </p:nvSpPr>
        <p:spPr/>
        <p:txBody>
          <a:bodyPr/>
          <a:lstStyle/>
          <a:p>
            <a:r>
              <a:rPr lang="en-US" dirty="0"/>
              <a:t>Junk DNA? NO</a:t>
            </a:r>
            <a:endParaRPr lang="en-US" dirty="0"/>
          </a:p>
          <a:p>
            <a:r>
              <a:rPr lang="en-US" dirty="0"/>
              <a:t>F</a:t>
            </a:r>
            <a:r>
              <a:rPr lang="en-US" dirty="0"/>
              <a:t>unctions? YES, although not entirely clear yet</a:t>
            </a:r>
            <a:endParaRPr lang="en-US" dirty="0"/>
          </a:p>
          <a:p>
            <a:r>
              <a:rPr lang="en-US" dirty="0"/>
              <a:t>S</a:t>
            </a:r>
            <a:r>
              <a:rPr lang="en-US" dirty="0"/>
              <a:t>ome examples:</a:t>
            </a:r>
            <a:endParaRPr lang="en-US" dirty="0"/>
          </a:p>
          <a:p>
            <a:pPr lvl="1"/>
            <a:r>
              <a:rPr lang="en-US" i="1" dirty="0"/>
              <a:t>The establishment of chromatin states necessary for development in preimplantation mouse embryos, by the transcriptional activation of distinct LTR and LINE elements</a:t>
            </a:r>
            <a:endParaRPr lang="en-US" i="1" dirty="0"/>
          </a:p>
          <a:p>
            <a:pPr lvl="1"/>
            <a:r>
              <a:rPr lang="en-US" i="1" dirty="0"/>
              <a:t>The maintenance of telomeres in Drosophila, by specific non-LTR retrotransposons</a:t>
            </a:r>
            <a:endParaRPr lang="en-US" i="1" dirty="0"/>
          </a:p>
          <a:p>
            <a:pPr lvl="1"/>
            <a:r>
              <a:rPr lang="en-US" i="1" dirty="0"/>
              <a:t>The use of LTR enhancers to regulate central genes in </a:t>
            </a:r>
            <a:r>
              <a:rPr lang="en-US" i="1" dirty="0">
                <a:solidFill>
                  <a:schemeClr val="accent6"/>
                </a:solidFill>
              </a:rPr>
              <a:t>human</a:t>
            </a:r>
            <a:r>
              <a:rPr lang="en-US" i="1" dirty="0"/>
              <a:t> innate immunity pathways</a:t>
            </a:r>
            <a:endParaRPr lang="en-US" i="1" dirty="0"/>
          </a:p>
        </p:txBody>
      </p:sp>
      <p:sp>
        <p:nvSpPr>
          <p:cNvPr id="7" name="TextBox 6"/>
          <p:cNvSpPr txBox="1"/>
          <p:nvPr/>
        </p:nvSpPr>
        <p:spPr>
          <a:xfrm>
            <a:off x="4216048" y="6544105"/>
            <a:ext cx="4927952" cy="261610"/>
          </a:xfrm>
          <a:prstGeom prst="rect">
            <a:avLst/>
          </a:prstGeom>
          <a:noFill/>
        </p:spPr>
        <p:txBody>
          <a:bodyPr wrap="none" rtlCol="0">
            <a:spAutoFit/>
          </a:bodyPr>
          <a:lstStyle/>
          <a:p>
            <a:r>
              <a:rPr lang="en-US" sz="1100" dirty="0" err="1"/>
              <a:t>Gorbunova</a:t>
            </a:r>
            <a:r>
              <a:rPr lang="en-US" sz="1100" dirty="0"/>
              <a:t> et al., Nature, 2021; DOI: https://</a:t>
            </a:r>
            <a:r>
              <a:rPr lang="en-US" sz="1100" dirty="0" err="1"/>
              <a:t>doi.org</a:t>
            </a:r>
            <a:r>
              <a:rPr lang="en-US" sz="1100" dirty="0"/>
              <a:t>/10.1038/s41586-021-03542-y</a:t>
            </a:r>
            <a:endParaRPr lang="en-US" sz="11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SINEs / LINEs / LTRs</a:t>
            </a:r>
            <a:endParaRPr lang="en-US" dirty="0"/>
          </a:p>
        </p:txBody>
      </p:sp>
      <p:sp>
        <p:nvSpPr>
          <p:cNvPr id="3" name="Content Placeholder 2"/>
          <p:cNvSpPr>
            <a:spLocks noGrp="1"/>
          </p:cNvSpPr>
          <p:nvPr>
            <p:ph idx="1"/>
          </p:nvPr>
        </p:nvSpPr>
        <p:spPr/>
        <p:txBody>
          <a:bodyPr>
            <a:normAutofit fontScale="85000" lnSpcReduction="20000"/>
          </a:bodyPr>
          <a:lstStyle/>
          <a:p>
            <a:r>
              <a:rPr lang="en-US" dirty="0"/>
              <a:t>Can</a:t>
            </a:r>
            <a:r>
              <a:rPr lang="en-US" dirty="0"/>
              <a:t> they participate in disease mechanisms?</a:t>
            </a:r>
            <a:endParaRPr lang="en-US" dirty="0"/>
          </a:p>
          <a:p>
            <a:pPr lvl="1"/>
            <a:r>
              <a:rPr lang="en-US" dirty="0">
                <a:solidFill>
                  <a:srgbClr val="FF0000"/>
                </a:solidFill>
                <a:highlight>
                  <a:srgbClr val="FFFF00"/>
                </a:highlight>
              </a:rPr>
              <a:t>YES</a:t>
            </a:r>
            <a:endParaRPr lang="en-US" dirty="0">
              <a:solidFill>
                <a:srgbClr val="FF0000"/>
              </a:solidFill>
              <a:highlight>
                <a:srgbClr val="FFFF00"/>
              </a:highlight>
            </a:endParaRPr>
          </a:p>
          <a:p>
            <a:pPr lvl="1"/>
            <a:r>
              <a:rPr lang="en-US" dirty="0"/>
              <a:t>Often they are silenced--but when they become active and mobile (</a:t>
            </a:r>
            <a:r>
              <a:rPr lang="en-US" i="1" dirty="0"/>
              <a:t>somehow and sometimes</a:t>
            </a:r>
            <a:r>
              <a:rPr lang="en-US" dirty="0"/>
              <a:t>), they may move from one genomic location to another, which could cause trouble.</a:t>
            </a:r>
            <a:endParaRPr lang="en-US" dirty="0"/>
          </a:p>
          <a:p>
            <a:pPr lvl="2"/>
            <a:r>
              <a:rPr lang="en-US" dirty="0"/>
              <a:t>&gt;</a:t>
            </a:r>
            <a:r>
              <a:rPr lang="en-US" b="0" i="0" u="none" strike="noStrike" dirty="0">
                <a:solidFill>
                  <a:srgbClr val="222222"/>
                </a:solidFill>
                <a:effectLst/>
                <a:latin typeface="Merriweather" pitchFamily="2" charset="77"/>
              </a:rPr>
              <a:t> 120  LINE-1-mediated insertions were reported resulting in genetic diseases, such as Duchenne muscular dystrophy and X-linked severe combined immunodeficiency.</a:t>
            </a:r>
            <a:endParaRPr lang="en-US" b="0" i="0" u="none" strike="noStrike" dirty="0">
              <a:solidFill>
                <a:srgbClr val="222222"/>
              </a:solidFill>
              <a:effectLst/>
              <a:latin typeface="Merriweather" pitchFamily="2" charset="77"/>
            </a:endParaRPr>
          </a:p>
          <a:p>
            <a:pPr lvl="2"/>
            <a:endParaRPr lang="en-US" b="0" i="0" u="none" strike="noStrike" dirty="0">
              <a:solidFill>
                <a:srgbClr val="222222"/>
              </a:solidFill>
              <a:effectLst/>
              <a:latin typeface="Merriweather" pitchFamily="2" charset="77"/>
            </a:endParaRPr>
          </a:p>
          <a:p>
            <a:pPr lvl="2"/>
            <a:r>
              <a:rPr lang="en-US" dirty="0">
                <a:solidFill>
                  <a:srgbClr val="222222"/>
                </a:solidFill>
                <a:latin typeface="Merriweather" pitchFamily="2" charset="77"/>
              </a:rPr>
              <a:t>With aging, the suppression and silencing of retrotransposons will be weakened, implicated in some age-related disorders, such as neurodegenerative disorders and cancer. The exact causal mechanisms are not clear. </a:t>
            </a:r>
            <a:endParaRPr lang="en-US" dirty="0">
              <a:solidFill>
                <a:srgbClr val="222222"/>
              </a:solidFill>
              <a:latin typeface="Merriweather" pitchFamily="2" charset="77"/>
            </a:endParaRPr>
          </a:p>
          <a:p>
            <a:pPr lvl="4"/>
            <a:r>
              <a:rPr lang="en-US" b="0" i="1" u="none" strike="noStrike" dirty="0">
                <a:solidFill>
                  <a:srgbClr val="222222"/>
                </a:solidFill>
                <a:effectLst/>
                <a:latin typeface="Harding"/>
              </a:rPr>
              <a:t>In cancer, activation of L1 would trigger interferon and promote cell death, </a:t>
            </a:r>
            <a:r>
              <a:rPr lang="en-US" b="0" i="1" u="none" strike="noStrike" dirty="0">
                <a:solidFill>
                  <a:schemeClr val="accent6"/>
                </a:solidFill>
                <a:effectLst/>
                <a:latin typeface="Harding"/>
              </a:rPr>
              <a:t>while</a:t>
            </a:r>
            <a:r>
              <a:rPr lang="en-US" b="0" i="1" u="none" strike="noStrike" dirty="0">
                <a:solidFill>
                  <a:srgbClr val="222222"/>
                </a:solidFill>
                <a:effectLst/>
                <a:latin typeface="Harding"/>
              </a:rPr>
              <a:t> inflammation may also promote cancer by inducing cell proliferation.</a:t>
            </a:r>
            <a:endParaRPr lang="en-US" b="0" i="1" u="none" strike="noStrike" dirty="0">
              <a:solidFill>
                <a:srgbClr val="222222"/>
              </a:solidFill>
              <a:effectLst/>
              <a:latin typeface="Harding"/>
            </a:endParaRPr>
          </a:p>
          <a:p>
            <a:pPr lvl="4"/>
            <a:endParaRPr lang="en-US" b="0" i="1" u="none" strike="noStrike" dirty="0">
              <a:solidFill>
                <a:srgbClr val="222222"/>
              </a:solidFill>
              <a:effectLst/>
              <a:latin typeface="Harding"/>
            </a:endParaRPr>
          </a:p>
          <a:p>
            <a:pPr lvl="4"/>
            <a:r>
              <a:rPr lang="en-US" i="1" dirty="0">
                <a:solidFill>
                  <a:srgbClr val="222222"/>
                </a:solidFill>
                <a:latin typeface="Harding"/>
              </a:rPr>
              <a:t>Alzheimer’s disease: retrotransposon expression was positively </a:t>
            </a:r>
            <a:r>
              <a:rPr lang="en-US" i="1" dirty="0">
                <a:solidFill>
                  <a:schemeClr val="accent6"/>
                </a:solidFill>
                <a:latin typeface="Harding"/>
              </a:rPr>
              <a:t>associated</a:t>
            </a:r>
            <a:r>
              <a:rPr lang="en-US" i="1" dirty="0">
                <a:solidFill>
                  <a:srgbClr val="222222"/>
                </a:solidFill>
                <a:latin typeface="Harding"/>
              </a:rPr>
              <a:t> with neurofibrillary tangle burden in human cortical samples. Sporadic Alzheimer’s disease has been </a:t>
            </a:r>
            <a:r>
              <a:rPr lang="en-US" i="1" dirty="0">
                <a:solidFill>
                  <a:schemeClr val="accent6"/>
                </a:solidFill>
                <a:latin typeface="Harding"/>
              </a:rPr>
              <a:t>associated</a:t>
            </a:r>
            <a:r>
              <a:rPr lang="en-US" i="1" dirty="0">
                <a:solidFill>
                  <a:srgbClr val="222222"/>
                </a:solidFill>
                <a:latin typeface="Harding"/>
              </a:rPr>
              <a:t> with the insertion of processed pseudogenes of amyloid precursor protein (APP) into adult neuron genomes in a process that required reverse transcriptase activity.</a:t>
            </a:r>
            <a:endParaRPr lang="en-US" b="0" i="1" u="none" strike="noStrike" dirty="0">
              <a:solidFill>
                <a:srgbClr val="222222"/>
              </a:solidFill>
              <a:effectLst/>
              <a:latin typeface="Merriweather" pitchFamily="2" charset="77"/>
            </a:endParaRPr>
          </a:p>
          <a:p>
            <a:pPr lvl="3"/>
            <a:endParaRPr lang="en-US" dirty="0"/>
          </a:p>
        </p:txBody>
      </p:sp>
      <p:sp>
        <p:nvSpPr>
          <p:cNvPr id="4" name="TextBox 3"/>
          <p:cNvSpPr txBox="1"/>
          <p:nvPr/>
        </p:nvSpPr>
        <p:spPr>
          <a:xfrm>
            <a:off x="3847357" y="6435970"/>
            <a:ext cx="5264583" cy="430887"/>
          </a:xfrm>
          <a:prstGeom prst="rect">
            <a:avLst/>
          </a:prstGeom>
          <a:noFill/>
        </p:spPr>
        <p:txBody>
          <a:bodyPr wrap="none" rtlCol="0">
            <a:spAutoFit/>
          </a:bodyPr>
          <a:lstStyle/>
          <a:p>
            <a:r>
              <a:rPr lang="en-US" sz="1100" dirty="0" err="1"/>
              <a:t>Hancks</a:t>
            </a:r>
            <a:r>
              <a:rPr lang="en-US" sz="1100" dirty="0"/>
              <a:t> &amp; Kazazian, Mobile DNA, 2016; DOI: https://doi.org/10.1186/s13100-016-0065-9</a:t>
            </a:r>
            <a:endParaRPr lang="en-US" sz="1100" dirty="0"/>
          </a:p>
          <a:p>
            <a:r>
              <a:rPr lang="en-US" sz="1100" dirty="0" err="1"/>
              <a:t>Gorbunova</a:t>
            </a:r>
            <a:r>
              <a:rPr lang="en-US" sz="1100" dirty="0"/>
              <a:t> et al., Nature, 2021; DOI: https://</a:t>
            </a:r>
            <a:r>
              <a:rPr lang="en-US" sz="1100" dirty="0" err="1"/>
              <a:t>doi.org</a:t>
            </a:r>
            <a:r>
              <a:rPr lang="en-US" sz="1100" dirty="0"/>
              <a:t>/10.1038/s41586-021-03542-y</a:t>
            </a:r>
            <a:endParaRPr 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a:t>ummary</a:t>
            </a:r>
            <a:endParaRPr lang="en-US" dirty="0"/>
          </a:p>
        </p:txBody>
      </p:sp>
      <p:sp>
        <p:nvSpPr>
          <p:cNvPr id="3" name="Content Placeholder 2"/>
          <p:cNvSpPr>
            <a:spLocks noGrp="1"/>
          </p:cNvSpPr>
          <p:nvPr>
            <p:ph idx="1"/>
          </p:nvPr>
        </p:nvSpPr>
        <p:spPr/>
        <p:txBody>
          <a:bodyPr/>
          <a:lstStyle/>
          <a:p>
            <a:r>
              <a:rPr lang="en-US" dirty="0"/>
              <a:t>C</a:t>
            </a:r>
            <a:r>
              <a:rPr lang="en-US" dirty="0"/>
              <a:t>hromosomes</a:t>
            </a:r>
            <a:endParaRPr lang="en-US" dirty="0"/>
          </a:p>
          <a:p>
            <a:endParaRPr lang="en-US" dirty="0"/>
          </a:p>
          <a:p>
            <a:r>
              <a:rPr lang="en-US" dirty="0"/>
              <a:t>B</a:t>
            </a:r>
            <a:r>
              <a:rPr lang="en-US" dirty="0"/>
              <a:t>ases and variation</a:t>
            </a:r>
            <a:endParaRPr lang="en-US" dirty="0"/>
          </a:p>
          <a:p>
            <a:endParaRPr lang="en-US" dirty="0"/>
          </a:p>
          <a:p>
            <a:r>
              <a:rPr lang="en-US" dirty="0"/>
              <a:t>Protein-coding g</a:t>
            </a:r>
            <a:r>
              <a:rPr lang="en-US" dirty="0"/>
              <a:t>enes; central dogma</a:t>
            </a:r>
            <a:endParaRPr lang="en-US" dirty="0"/>
          </a:p>
          <a:p>
            <a:endParaRPr lang="en-US" dirty="0"/>
          </a:p>
          <a:p>
            <a:r>
              <a:rPr lang="en-US" dirty="0"/>
              <a:t>N</a:t>
            </a:r>
            <a:r>
              <a:rPr lang="en-US" dirty="0"/>
              <a:t>oncoding regions: pseudogenes, ncRNA, etc.</a:t>
            </a:r>
            <a:endParaRPr lang="en-US" dirty="0"/>
          </a:p>
          <a:p>
            <a:endParaRPr lang="en-US" dirty="0"/>
          </a:p>
          <a:p>
            <a:r>
              <a:rPr lang="en-US" dirty="0"/>
              <a:t>R</a:t>
            </a:r>
            <a:r>
              <a:rPr lang="en-US" dirty="0"/>
              <a:t>epeats</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a:t>
            </a:r>
            <a:r>
              <a:rPr lang="en-US" i="1" dirty="0"/>
              <a:t>ometimes…</a:t>
            </a:r>
            <a:endParaRPr lang="en-US" i="1" dirty="0"/>
          </a:p>
        </p:txBody>
      </p:sp>
      <p:sp>
        <p:nvSpPr>
          <p:cNvPr id="4" name="Content Placeholder 3"/>
          <p:cNvSpPr>
            <a:spLocks noGrp="1"/>
          </p:cNvSpPr>
          <p:nvPr>
            <p:ph idx="1"/>
          </p:nvPr>
        </p:nvSpPr>
        <p:spPr/>
        <p:txBody>
          <a:bodyPr/>
          <a:lstStyle/>
          <a:p>
            <a:r>
              <a:rPr lang="en-US" dirty="0"/>
              <a:t>T</a:t>
            </a:r>
            <a:r>
              <a:rPr lang="en-US" dirty="0"/>
              <a:t>he cause and the solution may lie in the same place</a:t>
            </a:r>
            <a:endParaRPr lang="en-US" dirty="0"/>
          </a:p>
          <a:p>
            <a:endParaRPr lang="en-US" dirty="0"/>
          </a:p>
          <a:p>
            <a:r>
              <a:rPr lang="en-US" dirty="0"/>
              <a:t>I</a:t>
            </a:r>
            <a:r>
              <a:rPr lang="en-US" dirty="0"/>
              <a:t>f you look close enough.</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2400" dirty="0"/>
              <a:t>Spinal muscular atrophy, SMA</a:t>
            </a:r>
            <a:r>
              <a:rPr lang="ja-JP" altLang="en-US" sz="2400">
                <a:latin typeface="微软雅黑" panose="020B0503020204020204" pitchFamily="34" charset="-122"/>
              </a:rPr>
              <a:t>脊髓性肌萎缩症</a:t>
            </a:r>
            <a:endParaRPr lang="en-US" sz="2400" dirty="0"/>
          </a:p>
        </p:txBody>
      </p:sp>
      <p:sp>
        <p:nvSpPr>
          <p:cNvPr id="3" name="Content Placeholder 2"/>
          <p:cNvSpPr>
            <a:spLocks noGrp="1"/>
          </p:cNvSpPr>
          <p:nvPr>
            <p:ph idx="1"/>
          </p:nvPr>
        </p:nvSpPr>
        <p:spPr/>
        <p:txBody>
          <a:bodyPr>
            <a:normAutofit/>
          </a:bodyPr>
          <a:lstStyle/>
          <a:p>
            <a:r>
              <a:rPr lang="en-US" dirty="0"/>
              <a:t>症状</a:t>
            </a:r>
            <a:r>
              <a:rPr lang="zh-CN" altLang="en-US" dirty="0"/>
              <a:t>：运动神经进行性损坏，肌肉进行性萎缩，进而导致运动、进食、呼吸困难。发病率</a:t>
            </a:r>
            <a:r>
              <a:rPr lang="en-US" dirty="0"/>
              <a:t>1/6000-1/10000</a:t>
            </a:r>
            <a:r>
              <a:rPr lang="zh-CN" altLang="en-US" dirty="0"/>
              <a:t>。</a:t>
            </a:r>
            <a:endParaRPr lang="en-US" altLang="zh-CN" dirty="0"/>
          </a:p>
          <a:p>
            <a:r>
              <a:rPr lang="zh-CN" altLang="en-US" dirty="0"/>
              <a:t>有多种</a:t>
            </a:r>
            <a:r>
              <a:rPr lang="zh-CN" altLang="en-US" dirty="0"/>
              <a:t>亚型，症状可很轻微，严重的则可</a:t>
            </a:r>
            <a:r>
              <a:rPr lang="en-US" altLang="zh-CN" dirty="0"/>
              <a:t>2</a:t>
            </a:r>
            <a:r>
              <a:rPr lang="zh-CN" altLang="en-US" dirty="0"/>
              <a:t>岁内致死（如不治疗）。轻症型可能青春期成年期才发病。</a:t>
            </a:r>
            <a:endParaRPr lang="en-US" altLang="zh-CN" dirty="0"/>
          </a:p>
        </p:txBody>
      </p:sp>
      <p:sp>
        <p:nvSpPr>
          <p:cNvPr id="4" name="TextBox 3"/>
          <p:cNvSpPr txBox="1"/>
          <p:nvPr/>
        </p:nvSpPr>
        <p:spPr>
          <a:xfrm>
            <a:off x="5552160" y="6361359"/>
            <a:ext cx="3249608" cy="415498"/>
          </a:xfrm>
          <a:prstGeom prst="rect">
            <a:avLst/>
          </a:prstGeom>
          <a:noFill/>
        </p:spPr>
        <p:txBody>
          <a:bodyPr wrap="none" rtlCol="0">
            <a:spAutoFit/>
          </a:bodyPr>
          <a:lstStyle/>
          <a:p>
            <a:r>
              <a:rPr lang="en-US" sz="1050" dirty="0"/>
              <a:t>Science Translational Medicine, 2020</a:t>
            </a:r>
            <a:endParaRPr lang="en-US" sz="1050" dirty="0"/>
          </a:p>
          <a:p>
            <a:r>
              <a:rPr lang="en-US" sz="1050" dirty="0"/>
              <a:t>https://</a:t>
            </a:r>
            <a:r>
              <a:rPr lang="en-US" sz="1050" dirty="0" err="1"/>
              <a:t>med.sina.com</a:t>
            </a:r>
            <a:r>
              <a:rPr lang="en-US" sz="1050" dirty="0"/>
              <a:t>/article_detail_103_2_86879.html</a:t>
            </a:r>
            <a:endParaRPr lang="en-US" sz="105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2400" dirty="0"/>
              <a:t>Spinal muscular atrophy, SMA</a:t>
            </a:r>
            <a:endParaRPr lang="en-US" sz="2400" dirty="0"/>
          </a:p>
        </p:txBody>
      </p:sp>
      <p:pic>
        <p:nvPicPr>
          <p:cNvPr id="7170"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03637" y="2043499"/>
            <a:ext cx="5693904" cy="29366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894468" y="6447973"/>
            <a:ext cx="4572000" cy="253916"/>
          </a:xfrm>
          <a:prstGeom prst="rect">
            <a:avLst/>
          </a:prstGeom>
        </p:spPr>
        <p:txBody>
          <a:bodyPr>
            <a:spAutoFit/>
          </a:bodyPr>
          <a:lstStyle/>
          <a:p>
            <a:r>
              <a:rPr lang="en-US" sz="1050" dirty="0"/>
              <a:t>https://www.sandiegouniontribune.com/92202909-132.html</a:t>
            </a:r>
            <a:endParaRPr lang="en-US" sz="1050" dirty="0"/>
          </a:p>
        </p:txBody>
      </p:sp>
      <p:sp>
        <p:nvSpPr>
          <p:cNvPr id="3" name="Rectangle 2"/>
          <p:cNvSpPr/>
          <p:nvPr/>
        </p:nvSpPr>
        <p:spPr>
          <a:xfrm>
            <a:off x="96248" y="1257436"/>
            <a:ext cx="2814638" cy="3416320"/>
          </a:xfrm>
          <a:prstGeom prst="rect">
            <a:avLst/>
          </a:prstGeom>
        </p:spPr>
        <p:txBody>
          <a:bodyPr wrap="square">
            <a:spAutoFit/>
          </a:bodyPr>
          <a:lstStyle/>
          <a:p>
            <a:pPr marL="214630" indent="-214630">
              <a:buFont typeface="Arial" panose="020B0604020202020204" pitchFamily="34" charset="0"/>
              <a:buChar char="•"/>
            </a:pPr>
            <a:r>
              <a:rPr lang="en-US" sz="1350" dirty="0"/>
              <a:t>病因</a:t>
            </a:r>
            <a:r>
              <a:rPr lang="zh-CN" altLang="en-US" sz="1350" dirty="0"/>
              <a:t>：</a:t>
            </a:r>
            <a:r>
              <a:rPr lang="en-US" altLang="zh-CN" sz="1350" i="1" dirty="0"/>
              <a:t>SMN1</a:t>
            </a:r>
            <a:r>
              <a:rPr lang="zh-CN" altLang="en-US" sz="1350" dirty="0"/>
              <a:t>基因失活突变（常染色体隐性遗传），此基因编码</a:t>
            </a:r>
            <a:r>
              <a:rPr lang="en-US" altLang="zh-CN" sz="1350" dirty="0"/>
              <a:t>survival motor neuron</a:t>
            </a:r>
            <a:r>
              <a:rPr lang="zh-CN" altLang="en-US" sz="1350" dirty="0"/>
              <a:t>（</a:t>
            </a:r>
            <a:r>
              <a:rPr lang="en-US" altLang="zh-CN" sz="1350" dirty="0"/>
              <a:t>SMN</a:t>
            </a:r>
            <a:r>
              <a:rPr lang="zh-CN" altLang="en-US" sz="1350" dirty="0"/>
              <a:t>）蛋白</a:t>
            </a:r>
            <a:endParaRPr lang="en-US" altLang="zh-CN" sz="1350" dirty="0"/>
          </a:p>
          <a:p>
            <a:pPr lvl="1"/>
            <a:r>
              <a:rPr lang="zh-CN" altLang="en-US" sz="1350" dirty="0"/>
              <a:t>人体另有数个拷贝的</a:t>
            </a:r>
            <a:r>
              <a:rPr lang="en-US" altLang="zh-CN" sz="1350" i="1" dirty="0"/>
              <a:t>SMN2</a:t>
            </a:r>
            <a:r>
              <a:rPr lang="zh-CN" altLang="en-US" sz="1350" dirty="0"/>
              <a:t>基因，</a:t>
            </a:r>
            <a:r>
              <a:rPr lang="zh-CN" altLang="en-US" sz="1350" dirty="0"/>
              <a:t>也编码</a:t>
            </a:r>
            <a:r>
              <a:rPr lang="zh-CN" altLang="en-US" sz="1350" dirty="0"/>
              <a:t>此蛋白，但是有</a:t>
            </a:r>
            <a:r>
              <a:rPr lang="zh-CN" altLang="en-US" sz="1350" dirty="0"/>
              <a:t>同义突变</a:t>
            </a:r>
            <a:r>
              <a:rPr lang="zh-CN" altLang="en-US" sz="1350" dirty="0"/>
              <a:t>导致可变剪接，只有约</a:t>
            </a:r>
            <a:r>
              <a:rPr lang="en-US" altLang="zh-CN" sz="1350" dirty="0"/>
              <a:t>20%</a:t>
            </a:r>
            <a:r>
              <a:rPr lang="zh-CN" altLang="en-US" sz="1350" dirty="0"/>
              <a:t>的情况下产生有功能的蛋白</a:t>
            </a:r>
            <a:endParaRPr lang="en-US" altLang="zh-CN" sz="1350" dirty="0"/>
          </a:p>
          <a:p>
            <a:pPr lvl="1"/>
            <a:r>
              <a:rPr lang="zh-CN" altLang="en-US" sz="1350" dirty="0"/>
              <a:t>在</a:t>
            </a:r>
            <a:r>
              <a:rPr lang="en-US" altLang="zh-CN" sz="1350" i="1" dirty="0"/>
              <a:t>SMN1</a:t>
            </a:r>
            <a:r>
              <a:rPr lang="zh-CN" altLang="en-US" sz="1350" dirty="0"/>
              <a:t>突变的病人中，基因组中</a:t>
            </a:r>
            <a:r>
              <a:rPr lang="en-US" altLang="zh-CN" sz="1350" i="1" dirty="0"/>
              <a:t>SMN2</a:t>
            </a:r>
            <a:r>
              <a:rPr lang="zh-CN" altLang="en-US" sz="1350" dirty="0"/>
              <a:t>基因的拷贝数，决定了病型和症状轻重，拷贝数多则症状较轻</a:t>
            </a:r>
            <a:endParaRPr lang="en-US" altLang="zh-CN" sz="1350" dirty="0"/>
          </a:p>
          <a:p>
            <a:pPr marL="214630" indent="-214630">
              <a:buFont typeface="Arial" panose="020B0604020202020204" pitchFamily="34" charset="0"/>
              <a:buChar char="•"/>
            </a:pPr>
            <a:r>
              <a:rPr lang="zh-CN" altLang="en-US" sz="1350" dirty="0"/>
              <a:t>其他病因：尚有一些其他基因的突变也可导致</a:t>
            </a:r>
            <a:r>
              <a:rPr lang="en-US" altLang="zh-CN" sz="1350" dirty="0"/>
              <a:t>SMA</a:t>
            </a:r>
            <a:r>
              <a:rPr lang="zh-CN" altLang="en-US" sz="1350" dirty="0"/>
              <a:t>，如</a:t>
            </a:r>
            <a:r>
              <a:rPr lang="en-US" sz="1350" dirty="0"/>
              <a:t> </a:t>
            </a:r>
            <a:r>
              <a:rPr lang="en-US" sz="1350" i="1" dirty="0"/>
              <a:t>VAPB</a:t>
            </a:r>
            <a:r>
              <a:rPr lang="en-US" sz="1350" dirty="0"/>
              <a:t>, </a:t>
            </a:r>
            <a:r>
              <a:rPr lang="en-US" sz="1350" i="1" dirty="0"/>
              <a:t>DYNC1H1</a:t>
            </a:r>
            <a:r>
              <a:rPr lang="en-US" sz="1350" dirty="0"/>
              <a:t>, </a:t>
            </a:r>
            <a:r>
              <a:rPr lang="en-US" sz="1350" i="1" dirty="0"/>
              <a:t>BICD2</a:t>
            </a:r>
            <a:r>
              <a:rPr lang="en-US" sz="1350" dirty="0"/>
              <a:t>, 和</a:t>
            </a:r>
            <a:r>
              <a:rPr lang="en-US" sz="1350" i="1" dirty="0"/>
              <a:t>UBA1</a:t>
            </a:r>
            <a:endParaRPr lang="en-US" sz="1350" i="1" dirty="0"/>
          </a:p>
        </p:txBody>
      </p:sp>
      <p:sp>
        <p:nvSpPr>
          <p:cNvPr id="6" name="TextBox 5"/>
          <p:cNvSpPr txBox="1"/>
          <p:nvPr/>
        </p:nvSpPr>
        <p:spPr>
          <a:xfrm>
            <a:off x="254095" y="6286391"/>
            <a:ext cx="3249608" cy="415498"/>
          </a:xfrm>
          <a:prstGeom prst="rect">
            <a:avLst/>
          </a:prstGeom>
          <a:noFill/>
        </p:spPr>
        <p:txBody>
          <a:bodyPr wrap="none" rtlCol="0">
            <a:spAutoFit/>
          </a:bodyPr>
          <a:lstStyle/>
          <a:p>
            <a:r>
              <a:rPr lang="en-US" sz="1050" dirty="0"/>
              <a:t>Science Translational Medicine, 2020</a:t>
            </a:r>
            <a:endParaRPr lang="en-US" sz="1050" dirty="0"/>
          </a:p>
          <a:p>
            <a:r>
              <a:rPr lang="en-US" sz="1050" dirty="0"/>
              <a:t>https://</a:t>
            </a:r>
            <a:r>
              <a:rPr lang="en-US" sz="1050" dirty="0" err="1"/>
              <a:t>med.sina.com</a:t>
            </a:r>
            <a:r>
              <a:rPr lang="en-US" sz="1050" dirty="0"/>
              <a:t>/article_detail_103_2_86879.html</a:t>
            </a:r>
            <a:endParaRPr lang="en-US" sz="105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2400" dirty="0"/>
              <a:t>Spinal muscular atrophy, SMA</a:t>
            </a:r>
            <a:endParaRPr lang="en-US" sz="2400" dirty="0"/>
          </a:p>
        </p:txBody>
      </p:sp>
      <p:sp>
        <p:nvSpPr>
          <p:cNvPr id="3" name="Content Placeholder 2"/>
          <p:cNvSpPr>
            <a:spLocks noGrp="1"/>
          </p:cNvSpPr>
          <p:nvPr>
            <p:ph idx="1"/>
          </p:nvPr>
        </p:nvSpPr>
        <p:spPr>
          <a:xfrm>
            <a:off x="325615" y="955860"/>
            <a:ext cx="4711405" cy="4292396"/>
          </a:xfrm>
        </p:spPr>
        <p:txBody>
          <a:bodyPr>
            <a:normAutofit/>
          </a:bodyPr>
          <a:lstStyle/>
          <a:p>
            <a:r>
              <a:rPr lang="en-US" sz="1800" dirty="0"/>
              <a:t>药物</a:t>
            </a:r>
            <a:r>
              <a:rPr lang="zh-CN" altLang="en-US" sz="1800" dirty="0"/>
              <a:t>：</a:t>
            </a:r>
            <a:r>
              <a:rPr lang="en-US" altLang="zh-CN" sz="1800" dirty="0" err="1"/>
              <a:t>Spinraza</a:t>
            </a:r>
            <a:r>
              <a:rPr lang="en-US" altLang="zh-CN" sz="1800" dirty="0"/>
              <a:t>,  </a:t>
            </a:r>
            <a:r>
              <a:rPr lang="zh-CN" altLang="en-US" sz="1800" dirty="0"/>
              <a:t>一种</a:t>
            </a:r>
            <a:r>
              <a:rPr lang="en-US" altLang="zh-CN" sz="1800" dirty="0"/>
              <a:t>antisense oligonucleotide</a:t>
            </a:r>
            <a:r>
              <a:rPr lang="zh-CN" altLang="en-US" sz="1800" dirty="0"/>
              <a:t>，针对</a:t>
            </a:r>
            <a:r>
              <a:rPr lang="en-US" altLang="zh-CN" sz="1800" dirty="0"/>
              <a:t>RNA</a:t>
            </a:r>
            <a:r>
              <a:rPr lang="zh-CN" altLang="en-US" sz="1800" dirty="0"/>
              <a:t>，需终身用药</a:t>
            </a:r>
            <a:endParaRPr lang="en-US" altLang="zh-CN" sz="1800" dirty="0"/>
          </a:p>
          <a:p>
            <a:endParaRPr lang="en-US" sz="1800" dirty="0"/>
          </a:p>
          <a:p>
            <a:r>
              <a:rPr lang="en-US" sz="1800" dirty="0"/>
              <a:t>针对</a:t>
            </a:r>
            <a:r>
              <a:rPr lang="en-US" sz="1800" i="1" dirty="0"/>
              <a:t>SMN2</a:t>
            </a:r>
            <a:r>
              <a:rPr lang="en-US" sz="1800" dirty="0"/>
              <a:t>而非</a:t>
            </a:r>
            <a:r>
              <a:rPr lang="en-US" sz="1800" i="1" dirty="0"/>
              <a:t>SMN1:</a:t>
            </a:r>
            <a:endParaRPr lang="en-US" sz="1800" i="1" dirty="0"/>
          </a:p>
          <a:p>
            <a:pPr lvl="1"/>
            <a:r>
              <a:rPr lang="en-US" sz="1400" i="1" dirty="0" err="1"/>
              <a:t>以不变应万变</a:t>
            </a:r>
            <a:endParaRPr lang="en-US" sz="1400" i="1"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p:txBody>
      </p:sp>
      <p:pic>
        <p:nvPicPr>
          <p:cNvPr id="5122" name="Picture 2" descr="See the source image"/>
          <p:cNvPicPr>
            <a:picLocks noChangeAspect="1" noChangeArrowheads="1"/>
          </p:cNvPicPr>
          <p:nvPr/>
        </p:nvPicPr>
        <p:blipFill rotWithShape="1">
          <a:blip r:embed="rId1">
            <a:extLst>
              <a:ext uri="{28A0092B-C50C-407E-A947-70E740481C1C}">
                <a14:useLocalDpi xmlns:a14="http://schemas.microsoft.com/office/drawing/2010/main" val="0"/>
              </a:ext>
            </a:extLst>
          </a:blip>
          <a:srcRect t="7249"/>
          <a:stretch>
            <a:fillRect/>
          </a:stretch>
        </p:blipFill>
        <p:spPr bwMode="auto">
          <a:xfrm>
            <a:off x="3927844" y="1896706"/>
            <a:ext cx="4338722" cy="283563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062" y="4733209"/>
            <a:ext cx="3984950" cy="11655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408991" y="6350169"/>
            <a:ext cx="3984950" cy="507831"/>
          </a:xfrm>
          <a:prstGeom prst="rect">
            <a:avLst/>
          </a:prstGeom>
          <a:noFill/>
        </p:spPr>
        <p:txBody>
          <a:bodyPr wrap="square" rtlCol="0">
            <a:spAutoFit/>
          </a:bodyPr>
          <a:lstStyle/>
          <a:p>
            <a:r>
              <a:rPr lang="en-US" sz="1350" dirty="0"/>
              <a:t>Boston Children’s Hospital</a:t>
            </a:r>
            <a:endParaRPr lang="en-US" sz="1350" dirty="0"/>
          </a:p>
          <a:p>
            <a:r>
              <a:rPr lang="en-US" sz="1350" dirty="0"/>
              <a:t>Nature, 2019</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48" y="52285"/>
            <a:ext cx="8297693" cy="767062"/>
          </a:xfrm>
        </p:spPr>
        <p:txBody>
          <a:bodyPr/>
          <a:lstStyle/>
          <a:p>
            <a:r>
              <a:rPr lang="en-US" dirty="0"/>
              <a:t>Chromosomes </a:t>
            </a:r>
            <a:endParaRPr lang="en-US" dirty="0"/>
          </a:p>
        </p:txBody>
      </p:sp>
      <p:sp>
        <p:nvSpPr>
          <p:cNvPr id="3" name="Content Placeholder 2"/>
          <p:cNvSpPr>
            <a:spLocks noGrp="1"/>
          </p:cNvSpPr>
          <p:nvPr>
            <p:ph idx="1"/>
          </p:nvPr>
        </p:nvSpPr>
        <p:spPr>
          <a:xfrm>
            <a:off x="319314" y="955617"/>
            <a:ext cx="8418286" cy="5221346"/>
          </a:xfrm>
        </p:spPr>
        <p:txBody>
          <a:bodyPr/>
          <a:lstStyle/>
          <a:p>
            <a:r>
              <a:rPr lang="en-US" dirty="0"/>
              <a:t>What happens when one has fewer or more chromosomes than usual?</a:t>
            </a:r>
            <a:endParaRPr lang="en-US" dirty="0"/>
          </a:p>
          <a:p>
            <a:endParaRPr lang="en-US" dirty="0"/>
          </a:p>
        </p:txBody>
      </p:sp>
      <p:sp>
        <p:nvSpPr>
          <p:cNvPr id="4" name="Oval 3"/>
          <p:cNvSpPr/>
          <p:nvPr/>
        </p:nvSpPr>
        <p:spPr>
          <a:xfrm rot="19950372">
            <a:off x="1485808" y="2626893"/>
            <a:ext cx="2662990" cy="160421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t>M</a:t>
            </a:r>
            <a:r>
              <a:rPr lang="en-US" sz="2800" dirty="0"/>
              <a:t>ore?</a:t>
            </a:r>
            <a:endParaRPr lang="en-US" sz="2800" dirty="0"/>
          </a:p>
        </p:txBody>
      </p:sp>
      <p:sp>
        <p:nvSpPr>
          <p:cNvPr id="5" name="Oval 4"/>
          <p:cNvSpPr/>
          <p:nvPr/>
        </p:nvSpPr>
        <p:spPr>
          <a:xfrm rot="953064">
            <a:off x="4943978" y="2436592"/>
            <a:ext cx="2662990" cy="1604211"/>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dirty="0"/>
              <a:t>Fewer</a:t>
            </a:r>
            <a:r>
              <a:rPr lang="en-US" sz="2800" dirty="0"/>
              <a:t>?</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t>
            </a:r>
            <a:r>
              <a:rPr lang="en-US" dirty="0"/>
              <a:t>hromosomal abnormalities</a:t>
            </a:r>
            <a:endParaRPr lang="en-US" dirty="0"/>
          </a:p>
        </p:txBody>
      </p:sp>
      <p:sp>
        <p:nvSpPr>
          <p:cNvPr id="5" name="Content Placeholder 4"/>
          <p:cNvSpPr>
            <a:spLocks noGrp="1"/>
          </p:cNvSpPr>
          <p:nvPr>
            <p:ph idx="1"/>
          </p:nvPr>
        </p:nvSpPr>
        <p:spPr>
          <a:xfrm>
            <a:off x="319314" y="955617"/>
            <a:ext cx="4252686" cy="5221346"/>
          </a:xfrm>
        </p:spPr>
        <p:txBody>
          <a:bodyPr>
            <a:normAutofit lnSpcReduction="10000"/>
          </a:bodyPr>
          <a:lstStyle/>
          <a:p>
            <a:r>
              <a:rPr lang="en-US" b="1" dirty="0"/>
              <a:t>Example: 21 trisomy (Down’s syndrome)</a:t>
            </a:r>
            <a:endParaRPr lang="en-US" b="1" dirty="0"/>
          </a:p>
          <a:p>
            <a:pPr lvl="1"/>
            <a:r>
              <a:rPr lang="en-US" dirty="0"/>
              <a:t>1 among 700 live births (U.S.)</a:t>
            </a:r>
            <a:endParaRPr lang="en-US" dirty="0"/>
          </a:p>
          <a:p>
            <a:pPr lvl="1"/>
            <a:r>
              <a:rPr lang="en-US" dirty="0"/>
              <a:t>I</a:t>
            </a:r>
            <a:r>
              <a:rPr lang="en-US" dirty="0"/>
              <a:t>n 95% cases, the probands have 3 copies of Chr21</a:t>
            </a:r>
            <a:endParaRPr lang="en-US" dirty="0"/>
          </a:p>
          <a:p>
            <a:pPr lvl="1"/>
            <a:r>
              <a:rPr lang="en-US" dirty="0"/>
              <a:t>4% from translocations, such as </a:t>
            </a:r>
            <a:r>
              <a:rPr lang="en-US" dirty="0"/>
              <a:t>t(14;21) and t(21;22)</a:t>
            </a:r>
            <a:endParaRPr lang="en-US" dirty="0"/>
          </a:p>
          <a:p>
            <a:pPr lvl="1"/>
            <a:r>
              <a:rPr lang="en-US" dirty="0"/>
              <a:t>Rare cases: mosaic</a:t>
            </a:r>
            <a:endParaRPr lang="en-US" dirty="0"/>
          </a:p>
          <a:p>
            <a:pPr lvl="1"/>
            <a:endParaRPr lang="en-US" dirty="0"/>
          </a:p>
          <a:p>
            <a:pPr lvl="1"/>
            <a:r>
              <a:rPr lang="en-US" dirty="0"/>
              <a:t>Symptoms: lower IQ (20-75), delayed development, facial features, congenital heart disease, shorter life </a:t>
            </a:r>
            <a:r>
              <a:rPr lang="en-US" dirty="0" err="1"/>
              <a:t>expenctancy</a:t>
            </a:r>
            <a:r>
              <a:rPr lang="en-US" dirty="0"/>
              <a:t> (~60)</a:t>
            </a:r>
            <a:endParaRPr lang="en-US" dirty="0"/>
          </a:p>
          <a:p>
            <a:endParaRPr lang="en-US" dirty="0"/>
          </a:p>
        </p:txBody>
      </p:sp>
      <p:pic>
        <p:nvPicPr>
          <p:cNvPr id="6" name="Picture 5"/>
          <p:cNvPicPr>
            <a:picLocks noChangeAspect="1"/>
          </p:cNvPicPr>
          <p:nvPr/>
        </p:nvPicPr>
        <p:blipFill>
          <a:blip r:embed="rId1"/>
          <a:stretch>
            <a:fillRect/>
          </a:stretch>
        </p:blipFill>
        <p:spPr>
          <a:xfrm>
            <a:off x="5156533" y="955617"/>
            <a:ext cx="3460335" cy="3639704"/>
          </a:xfrm>
          <a:prstGeom prst="rect">
            <a:avLst/>
          </a:prstGeom>
        </p:spPr>
      </p:pic>
      <p:sp>
        <p:nvSpPr>
          <p:cNvPr id="7" name="TextBox 6"/>
          <p:cNvSpPr txBox="1"/>
          <p:nvPr/>
        </p:nvSpPr>
        <p:spPr>
          <a:xfrm>
            <a:off x="6513095" y="6384758"/>
            <a:ext cx="1853392" cy="369332"/>
          </a:xfrm>
          <a:prstGeom prst="rect">
            <a:avLst/>
          </a:prstGeom>
          <a:noFill/>
        </p:spPr>
        <p:txBody>
          <a:bodyPr wrap="none" rtlCol="0">
            <a:spAutoFit/>
          </a:bodyPr>
          <a:lstStyle/>
          <a:p>
            <a:r>
              <a:rPr lang="en-US" u="sng" dirty="0">
                <a:latin typeface="Times New Roman" panose="02020603050405020304" pitchFamily="18" charset="0"/>
                <a:cs typeface="Times New Roman" panose="02020603050405020304" pitchFamily="18" charset="0"/>
              </a:rPr>
              <a:t>默沙东</a:t>
            </a:r>
            <a:r>
              <a:rPr lang="zh-CN" altLang="en-US" u="sng" dirty="0">
                <a:latin typeface="Times New Roman" panose="02020603050405020304" pitchFamily="18" charset="0"/>
                <a:cs typeface="Times New Roman" panose="02020603050405020304" pitchFamily="18" charset="0"/>
              </a:rPr>
              <a:t> 诊疗手册</a:t>
            </a:r>
            <a:endParaRPr lang="en-US" u="sng"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a:t>hromosomal abnormalities</a:t>
            </a:r>
            <a:endParaRPr lang="en-US" dirty="0"/>
          </a:p>
        </p:txBody>
      </p:sp>
      <p:sp>
        <p:nvSpPr>
          <p:cNvPr id="3" name="Content Placeholder 2"/>
          <p:cNvSpPr>
            <a:spLocks noGrp="1"/>
          </p:cNvSpPr>
          <p:nvPr>
            <p:ph idx="1"/>
          </p:nvPr>
        </p:nvSpPr>
        <p:spPr>
          <a:xfrm>
            <a:off x="319314" y="955617"/>
            <a:ext cx="4252686" cy="5221346"/>
          </a:xfrm>
        </p:spPr>
        <p:txBody>
          <a:bodyPr>
            <a:normAutofit lnSpcReduction="10000"/>
          </a:bodyPr>
          <a:lstStyle/>
          <a:p>
            <a:r>
              <a:rPr lang="en-US" dirty="0"/>
              <a:t>E</a:t>
            </a:r>
            <a:r>
              <a:rPr lang="en-US" dirty="0"/>
              <a:t>xample: </a:t>
            </a:r>
            <a:r>
              <a:rPr lang="en-US" altLang="zh-CN" dirty="0"/>
              <a:t>18</a:t>
            </a:r>
            <a:r>
              <a:rPr lang="zh-CN" altLang="en-US" dirty="0"/>
              <a:t> </a:t>
            </a:r>
            <a:r>
              <a:rPr lang="en-US" altLang="zh-CN" dirty="0"/>
              <a:t>trisomy (</a:t>
            </a:r>
            <a:r>
              <a:rPr lang="en-US" b="0" i="0" u="none" strike="noStrike" dirty="0">
                <a:solidFill>
                  <a:srgbClr val="212529"/>
                </a:solidFill>
                <a:effectLst/>
                <a:latin typeface="Open Sans" panose="020B0606030504020204" pitchFamily="34" charset="0"/>
              </a:rPr>
              <a:t>Edwards Syndrome</a:t>
            </a:r>
            <a:r>
              <a:rPr lang="en-US" altLang="zh-CN" dirty="0"/>
              <a:t>)</a:t>
            </a:r>
            <a:endParaRPr lang="en-US" altLang="zh-CN" dirty="0"/>
          </a:p>
          <a:p>
            <a:pPr lvl="1"/>
            <a:r>
              <a:rPr lang="en-US" b="0" i="0" u="none" strike="noStrike" dirty="0">
                <a:solidFill>
                  <a:srgbClr val="212529"/>
                </a:solidFill>
                <a:effectLst/>
                <a:latin typeface="Open Sans" panose="020B0606030504020204" pitchFamily="34" charset="0"/>
              </a:rPr>
              <a:t>4.1/10,000</a:t>
            </a:r>
            <a:r>
              <a:rPr lang="en-US" b="0" i="0" u="none" strike="noStrike" dirty="0">
                <a:solidFill>
                  <a:srgbClr val="212529"/>
                </a:solidFill>
                <a:effectLst/>
                <a:latin typeface="Open Sans" panose="020B0606030504020204" pitchFamily="34" charset="0"/>
              </a:rPr>
              <a:t> p</a:t>
            </a:r>
            <a:r>
              <a:rPr lang="en-US" dirty="0">
                <a:solidFill>
                  <a:srgbClr val="212529"/>
                </a:solidFill>
                <a:latin typeface="Open Sans" panose="020B0606030504020204" pitchFamily="34" charset="0"/>
              </a:rPr>
              <a:t>regnancies</a:t>
            </a:r>
            <a:endParaRPr lang="en-US" dirty="0">
              <a:solidFill>
                <a:srgbClr val="212529"/>
              </a:solidFill>
              <a:latin typeface="Open Sans" panose="020B0606030504020204" pitchFamily="34" charset="0"/>
            </a:endParaRPr>
          </a:p>
          <a:p>
            <a:pPr lvl="1"/>
            <a:r>
              <a:rPr lang="en-US" dirty="0"/>
              <a:t>&gt;50% died within 1 week of birth</a:t>
            </a:r>
            <a:endParaRPr lang="en-US" dirty="0"/>
          </a:p>
          <a:p>
            <a:pPr lvl="1"/>
            <a:r>
              <a:rPr lang="en-US" dirty="0"/>
              <a:t>O</a:t>
            </a:r>
            <a:r>
              <a:rPr lang="en-US" dirty="0"/>
              <a:t>nly 5-10% survived beyond one year</a:t>
            </a:r>
            <a:endParaRPr lang="en-US" dirty="0"/>
          </a:p>
          <a:p>
            <a:pPr lvl="1"/>
            <a:endParaRPr lang="en-US" dirty="0"/>
          </a:p>
          <a:p>
            <a:r>
              <a:rPr lang="en-US" dirty="0"/>
              <a:t>E</a:t>
            </a:r>
            <a:r>
              <a:rPr lang="en-US" dirty="0"/>
              <a:t>xample: 13 trisomy (Patau Syndrome)</a:t>
            </a:r>
            <a:endParaRPr lang="en-US" dirty="0"/>
          </a:p>
          <a:p>
            <a:pPr lvl="1"/>
            <a:r>
              <a:rPr lang="en-US" b="0" i="0" u="none" strike="noStrike" dirty="0">
                <a:solidFill>
                  <a:srgbClr val="212529"/>
                </a:solidFill>
                <a:effectLst/>
                <a:latin typeface="Open Sans" panose="020B0606030504020204" pitchFamily="34" charset="0"/>
              </a:rPr>
              <a:t>1.7/10,000 pregnancies</a:t>
            </a:r>
            <a:endParaRPr lang="en-US" b="0" i="0" u="none" strike="noStrike" dirty="0">
              <a:solidFill>
                <a:srgbClr val="212529"/>
              </a:solidFill>
              <a:effectLst/>
              <a:latin typeface="Open Sans" panose="020B0606030504020204" pitchFamily="34" charset="0"/>
            </a:endParaRPr>
          </a:p>
          <a:p>
            <a:pPr lvl="1"/>
            <a:r>
              <a:rPr lang="en-US" dirty="0">
                <a:solidFill>
                  <a:srgbClr val="212529"/>
                </a:solidFill>
                <a:latin typeface="Open Sans" panose="020B0606030504020204" pitchFamily="34" charset="0"/>
              </a:rPr>
              <a:t>M</a:t>
            </a:r>
            <a:r>
              <a:rPr lang="en-US" dirty="0">
                <a:solidFill>
                  <a:srgbClr val="212529"/>
                </a:solidFill>
                <a:latin typeface="Open Sans" panose="020B0606030504020204" pitchFamily="34" charset="0"/>
              </a:rPr>
              <a:t>ost died within the first year; recent years some survived &gt;5years</a:t>
            </a:r>
            <a:endParaRPr lang="en-US" dirty="0"/>
          </a:p>
        </p:txBody>
      </p:sp>
      <p:pic>
        <p:nvPicPr>
          <p:cNvPr id="5" name="Picture 4"/>
          <p:cNvPicPr>
            <a:picLocks noChangeAspect="1"/>
          </p:cNvPicPr>
          <p:nvPr/>
        </p:nvPicPr>
        <p:blipFill>
          <a:blip r:embed="rId1"/>
          <a:stretch>
            <a:fillRect/>
          </a:stretch>
        </p:blipFill>
        <p:spPr>
          <a:xfrm>
            <a:off x="4789016" y="3969907"/>
            <a:ext cx="3451250" cy="2382767"/>
          </a:xfrm>
          <a:prstGeom prst="rect">
            <a:avLst/>
          </a:prstGeom>
        </p:spPr>
      </p:pic>
      <p:pic>
        <p:nvPicPr>
          <p:cNvPr id="7" name="Picture 6"/>
          <p:cNvPicPr>
            <a:picLocks noChangeAspect="1"/>
          </p:cNvPicPr>
          <p:nvPr/>
        </p:nvPicPr>
        <p:blipFill>
          <a:blip r:embed="rId2"/>
          <a:stretch>
            <a:fillRect/>
          </a:stretch>
        </p:blipFill>
        <p:spPr>
          <a:xfrm>
            <a:off x="4789016" y="1059631"/>
            <a:ext cx="3476082" cy="2369369"/>
          </a:xfrm>
          <a:prstGeom prst="rect">
            <a:avLst/>
          </a:prstGeom>
        </p:spPr>
      </p:pic>
      <p:sp>
        <p:nvSpPr>
          <p:cNvPr id="8" name="TextBox 7"/>
          <p:cNvSpPr txBox="1"/>
          <p:nvPr/>
        </p:nvSpPr>
        <p:spPr>
          <a:xfrm>
            <a:off x="6513095" y="6384758"/>
            <a:ext cx="1853392" cy="369332"/>
          </a:xfrm>
          <a:prstGeom prst="rect">
            <a:avLst/>
          </a:prstGeom>
          <a:noFill/>
        </p:spPr>
        <p:txBody>
          <a:bodyPr wrap="none" rtlCol="0">
            <a:spAutoFit/>
          </a:bodyPr>
          <a:lstStyle/>
          <a:p>
            <a:r>
              <a:rPr lang="en-US" u="sng" dirty="0">
                <a:latin typeface="Times New Roman" panose="02020603050405020304" pitchFamily="18" charset="0"/>
                <a:cs typeface="Times New Roman" panose="02020603050405020304" pitchFamily="18" charset="0"/>
              </a:rPr>
              <a:t>默沙东</a:t>
            </a:r>
            <a:r>
              <a:rPr lang="zh-CN" altLang="en-US" u="sng" dirty="0">
                <a:latin typeface="Times New Roman" panose="02020603050405020304" pitchFamily="18" charset="0"/>
                <a:cs typeface="Times New Roman" panose="02020603050405020304" pitchFamily="18" charset="0"/>
              </a:rPr>
              <a:t> 诊疗手册</a:t>
            </a:r>
            <a:endParaRPr lang="en-US" u="sng"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a:t>hromosomal abnormalities</a:t>
            </a:r>
            <a:endParaRPr lang="en-US" dirty="0"/>
          </a:p>
        </p:txBody>
      </p:sp>
      <p:sp>
        <p:nvSpPr>
          <p:cNvPr id="3" name="Content Placeholder 2"/>
          <p:cNvSpPr>
            <a:spLocks noGrp="1"/>
          </p:cNvSpPr>
          <p:nvPr>
            <p:ph idx="1"/>
          </p:nvPr>
        </p:nvSpPr>
        <p:spPr>
          <a:xfrm>
            <a:off x="319314" y="955617"/>
            <a:ext cx="8418286" cy="5573520"/>
          </a:xfrm>
        </p:spPr>
        <p:txBody>
          <a:bodyPr>
            <a:normAutofit fontScale="85000" lnSpcReduction="20000"/>
          </a:bodyPr>
          <a:lstStyle/>
          <a:p>
            <a:r>
              <a:rPr lang="en-US" dirty="0"/>
              <a:t>Examples: sex chromosome aneuploidy</a:t>
            </a:r>
            <a:endParaRPr lang="en-US" dirty="0"/>
          </a:p>
          <a:p>
            <a:pPr lvl="1"/>
            <a:r>
              <a:rPr lang="en-US" dirty="0"/>
              <a:t>47, XXX: 1/1000 females, most without obvious symptoms</a:t>
            </a:r>
            <a:endParaRPr lang="en-US" dirty="0"/>
          </a:p>
          <a:p>
            <a:pPr lvl="2"/>
            <a:r>
              <a:rPr lang="en-US" i="1" dirty="0"/>
              <a:t>Occasionally: delayed speech, learning difficulties, behavioral problems such as ADHD, etc.</a:t>
            </a:r>
            <a:endParaRPr lang="en-US" i="1" dirty="0"/>
          </a:p>
          <a:p>
            <a:pPr lvl="2"/>
            <a:endParaRPr lang="en-US" i="1" dirty="0"/>
          </a:p>
          <a:p>
            <a:pPr lvl="1"/>
            <a:r>
              <a:rPr lang="en-US" dirty="0"/>
              <a:t>45, X: Turner syndrome, 1/2500 live birth girls; short height, failure of the ovaries to develop and heart defects, etc.</a:t>
            </a:r>
            <a:endParaRPr lang="en-US" dirty="0"/>
          </a:p>
          <a:p>
            <a:pPr lvl="2"/>
            <a:r>
              <a:rPr lang="en-US" i="1" dirty="0"/>
              <a:t>Most are infertile, but with fertility treatment some can have children; regular checkups and appropriate care can help most girls and women with Turner syndrome lead healthy, independent lives.</a:t>
            </a:r>
            <a:endParaRPr lang="en-US" i="1" dirty="0"/>
          </a:p>
          <a:p>
            <a:pPr lvl="2"/>
            <a:endParaRPr lang="en-US" i="1" dirty="0"/>
          </a:p>
          <a:p>
            <a:pPr lvl="1"/>
            <a:r>
              <a:rPr lang="en-US" dirty="0"/>
              <a:t>47, XXY: Klinefelter syndrome, 6/10000 live birth boys; taller, abnormal testicles, difficulty in language and reading, diabetes, etc.</a:t>
            </a:r>
            <a:endParaRPr lang="en-US" dirty="0"/>
          </a:p>
          <a:p>
            <a:pPr lvl="2"/>
            <a:r>
              <a:rPr lang="en-US" i="1" dirty="0"/>
              <a:t>Most men with Klinefelter syndrome produce little or no sperm, but assisted reproductive procedures may make it possible for some men with Klinefelter syndrome to father children.</a:t>
            </a:r>
            <a:endParaRPr lang="en-US" i="1" dirty="0"/>
          </a:p>
          <a:p>
            <a:pPr lvl="2"/>
            <a:endParaRPr lang="en-US" i="1" dirty="0"/>
          </a:p>
          <a:p>
            <a:pPr lvl="1"/>
            <a:r>
              <a:rPr lang="en-US" dirty="0"/>
              <a:t>47, XYY: 1/1000 live birth boys; taller, IQ slightly lower (by 10~15), mild behavioral problems, ADHD, etc.; with normal fertility</a:t>
            </a:r>
            <a:endParaRPr lang="en-US" dirty="0"/>
          </a:p>
          <a:p>
            <a:pPr lvl="2"/>
            <a:r>
              <a:rPr lang="en-US" i="1" dirty="0"/>
              <a:t>XYY used to be considered associated with being criminals, but this is no longer supported after broader population studies.</a:t>
            </a:r>
            <a:endParaRPr lang="en-US" i="1" dirty="0"/>
          </a:p>
          <a:p>
            <a:pPr lvl="1"/>
            <a:endParaRPr lang="en-US" dirty="0"/>
          </a:p>
        </p:txBody>
      </p:sp>
      <p:sp>
        <p:nvSpPr>
          <p:cNvPr id="4" name="TextBox 3"/>
          <p:cNvSpPr txBox="1"/>
          <p:nvPr/>
        </p:nvSpPr>
        <p:spPr>
          <a:xfrm>
            <a:off x="6503206" y="6334780"/>
            <a:ext cx="2234394" cy="523220"/>
          </a:xfrm>
          <a:prstGeom prst="rect">
            <a:avLst/>
          </a:prstGeom>
          <a:noFill/>
        </p:spPr>
        <p:txBody>
          <a:bodyPr wrap="none" rtlCol="0">
            <a:spAutoFit/>
          </a:bodyPr>
          <a:lstStyle/>
          <a:p>
            <a:r>
              <a:rPr lang="en-US" sz="1400" u="sng" dirty="0">
                <a:latin typeface="Times New Roman" panose="02020603050405020304" pitchFamily="18" charset="0"/>
                <a:cs typeface="Times New Roman" panose="02020603050405020304" pitchFamily="18" charset="0"/>
              </a:rPr>
              <a:t>默沙东</a:t>
            </a:r>
            <a:r>
              <a:rPr lang="zh-CN" altLang="en-US" sz="1400" u="sng" dirty="0">
                <a:latin typeface="Times New Roman" panose="02020603050405020304" pitchFamily="18" charset="0"/>
                <a:cs typeface="Times New Roman" panose="02020603050405020304" pitchFamily="18" charset="0"/>
              </a:rPr>
              <a:t> 诊疗手册</a:t>
            </a:r>
            <a:endParaRPr lang="en-US" altLang="zh-CN" sz="1400" u="sng" dirty="0">
              <a:latin typeface="Times New Roman" panose="02020603050405020304" pitchFamily="18" charset="0"/>
              <a:cs typeface="Times New Roman" panose="02020603050405020304" pitchFamily="18" charset="0"/>
            </a:endParaRPr>
          </a:p>
          <a:p>
            <a:r>
              <a:rPr lang="en-US" sz="1400" u="sng" dirty="0">
                <a:latin typeface="Times New Roman" panose="02020603050405020304" pitchFamily="18" charset="0"/>
                <a:cs typeface="Times New Roman" panose="02020603050405020304" pitchFamily="18" charset="0"/>
              </a:rPr>
              <a:t>https://</a:t>
            </a:r>
            <a:r>
              <a:rPr lang="en-US" sz="1400" u="sng" dirty="0" err="1">
                <a:latin typeface="Times New Roman" panose="02020603050405020304" pitchFamily="18" charset="0"/>
                <a:cs typeface="Times New Roman" panose="02020603050405020304" pitchFamily="18" charset="0"/>
              </a:rPr>
              <a:t>www.mayoclinic.org</a:t>
            </a:r>
            <a:r>
              <a:rPr lang="en-US" sz="1400" u="sng" dirty="0">
                <a:latin typeface="Times New Roman" panose="02020603050405020304" pitchFamily="18" charset="0"/>
                <a:cs typeface="Times New Roman" panose="02020603050405020304" pitchFamily="18" charset="0"/>
              </a:rPr>
              <a:t>/</a:t>
            </a:r>
            <a:endParaRPr lang="en-US" sz="1400" u="sng"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15227</Words>
  <Application>WPS 演示</Application>
  <PresentationFormat>On-screen Show (4:3)</PresentationFormat>
  <Paragraphs>629</Paragraphs>
  <Slides>56</Slides>
  <Notes>14</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56</vt:i4>
      </vt:variant>
    </vt:vector>
  </HeadingPairs>
  <TitlesOfParts>
    <vt:vector size="80" baseType="lpstr">
      <vt:lpstr>Arial</vt:lpstr>
      <vt:lpstr>宋体</vt:lpstr>
      <vt:lpstr>Wingdings</vt:lpstr>
      <vt:lpstr>微软雅黑</vt:lpstr>
      <vt:lpstr>Helvetica Light</vt:lpstr>
      <vt:lpstr>Helvetica Neue</vt:lpstr>
      <vt:lpstr>system-ui</vt:lpstr>
      <vt:lpstr>Times New Roman</vt:lpstr>
      <vt:lpstr>Open Sans</vt:lpstr>
      <vt:lpstr>Segoe Print</vt:lpstr>
      <vt:lpstr>Calibri</vt:lpstr>
      <vt:lpstr>Arial Unicode MS</vt:lpstr>
      <vt:lpstr>等线</vt:lpstr>
      <vt:lpstr>Songti TC</vt:lpstr>
      <vt:lpstr>Microsoft JhengHei UI</vt:lpstr>
      <vt:lpstr>Harding</vt:lpstr>
      <vt:lpstr>Georgia</vt:lpstr>
      <vt:lpstr>Lucida Grande</vt:lpstr>
      <vt:lpstr>Hiragino Sans GB</vt:lpstr>
      <vt:lpstr>Yu Gothic UI Light</vt:lpstr>
      <vt:lpstr>-apple-system</vt:lpstr>
      <vt:lpstr>Merriweather</vt:lpstr>
      <vt:lpstr>Calibri Light</vt:lpstr>
      <vt:lpstr>Office Theme</vt:lpstr>
      <vt:lpstr>生物信息学课程模块之 人类基因组与变异 The Human Genome and Variation</vt:lpstr>
      <vt:lpstr>Contents of this module </vt:lpstr>
      <vt:lpstr>The Basics of the Human Genome</vt:lpstr>
      <vt:lpstr>Where is the “genome” located in a typical human cell?</vt:lpstr>
      <vt:lpstr>Chromosomes </vt:lpstr>
      <vt:lpstr>Chromosomes </vt:lpstr>
      <vt:lpstr>Chromosomal abnormalities</vt:lpstr>
      <vt:lpstr>Chromosomal abnormalities</vt:lpstr>
      <vt:lpstr>Chromosomal abnormalities</vt:lpstr>
      <vt:lpstr>Chromosomal abnormalities</vt:lpstr>
      <vt:lpstr>Chromosomal abnormalities</vt:lpstr>
      <vt:lpstr>Chromosomes</vt:lpstr>
      <vt:lpstr>Bases</vt:lpstr>
      <vt:lpstr>DNA</vt:lpstr>
      <vt:lpstr>RNA</vt:lpstr>
      <vt:lpstr>Bases </vt:lpstr>
      <vt:lpstr>Base pairs in each chromosome</vt:lpstr>
      <vt:lpstr>Base variation</vt:lpstr>
      <vt:lpstr>Base variation</vt:lpstr>
      <vt:lpstr>Base variation</vt:lpstr>
      <vt:lpstr>Base variation</vt:lpstr>
      <vt:lpstr>Example of a genome catalogue:  The Genome Aggregation Database (gnomAD)</vt:lpstr>
      <vt:lpstr>Example of a genome catalogue:  The Genome Aggregation Database (gnomAD)</vt:lpstr>
      <vt:lpstr>Genes</vt:lpstr>
      <vt:lpstr>Genes: types</vt:lpstr>
      <vt:lpstr>Genes: structure</vt:lpstr>
      <vt:lpstr>Genes</vt:lpstr>
      <vt:lpstr>The central dogma of molecular biology</vt:lpstr>
      <vt:lpstr>Genes: consequences of variants</vt:lpstr>
      <vt:lpstr>Genes: consequences of variants</vt:lpstr>
      <vt:lpstr>Example of variants in a gene in gnomAD</vt:lpstr>
      <vt:lpstr>Example of variants in a gene in gnomAD</vt:lpstr>
      <vt:lpstr>Example of variants in a gene in gnomAD</vt:lpstr>
      <vt:lpstr>Genic vs Intergenic regions</vt:lpstr>
      <vt:lpstr>Coding vs Non-coding regions </vt:lpstr>
      <vt:lpstr>Pseudogenes</vt:lpstr>
      <vt:lpstr>Psudogenes</vt:lpstr>
      <vt:lpstr>Pseudogenes</vt:lpstr>
      <vt:lpstr>Noncoding RNA genes (ncRNA genes)</vt:lpstr>
      <vt:lpstr>2024 Nobel Prize in Medicine awarded for microRNA discovery</vt:lpstr>
      <vt:lpstr>ncRNA</vt:lpstr>
      <vt:lpstr>ncRNA</vt:lpstr>
      <vt:lpstr>Repeats</vt:lpstr>
      <vt:lpstr>Tandem repeats (TR)</vt:lpstr>
      <vt:lpstr>Tandem repeats (TR): impacts</vt:lpstr>
      <vt:lpstr>Tandem repeats (TR): in human diseases</vt:lpstr>
      <vt:lpstr>Interspersed repeats (transposons)</vt:lpstr>
      <vt:lpstr>Common families of retrotransposons</vt:lpstr>
      <vt:lpstr>SINEs / LINEs / LTRs</vt:lpstr>
      <vt:lpstr>SINEs / LINEs / LTRs</vt:lpstr>
      <vt:lpstr>SINEs / LINEs / LTRs</vt:lpstr>
      <vt:lpstr>Summary</vt:lpstr>
      <vt:lpstr>Sometimes…</vt:lpstr>
      <vt:lpstr>Spinal muscular atrophy, SMA脊髓性肌萎缩症</vt:lpstr>
      <vt:lpstr>Spinal muscular atrophy, SMA</vt:lpstr>
      <vt:lpstr>Spinal muscular atrophy, SMA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 Chen</dc:creator>
  <cp:lastModifiedBy>唐昳洲</cp:lastModifiedBy>
  <cp:revision>158</cp:revision>
  <dcterms:created xsi:type="dcterms:W3CDTF">2024-07-31T02:36:00Z</dcterms:created>
  <dcterms:modified xsi:type="dcterms:W3CDTF">2024-10-13T08:23:23Z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E33D1720D42747CE883A5F1B83417844_13</vt:lpwstr>
  </property>
  <property fmtid="{D5CDD505-2E9C-101B-9397-08002B2CF9AE}" pid="3" name="KSOProductBuildVer">
    <vt:lpwstr>2052-12.1.0.18276</vt:lpwstr>
  </property>
</Properties>
</file>